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281" r:id="rId6"/>
    <p:sldId id="299" r:id="rId7"/>
    <p:sldId id="298" r:id="rId8"/>
    <p:sldId id="302" r:id="rId9"/>
    <p:sldId id="301" r:id="rId10"/>
    <p:sldId id="303" r:id="rId11"/>
    <p:sldId id="316" r:id="rId12"/>
    <p:sldId id="293" r:id="rId13"/>
    <p:sldId id="294" r:id="rId14"/>
    <p:sldId id="295" r:id="rId15"/>
    <p:sldId id="296" r:id="rId16"/>
    <p:sldId id="297" r:id="rId17"/>
    <p:sldId id="315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4" r:id="rId30"/>
    <p:sldId id="305" r:id="rId31"/>
    <p:sldId id="306" r:id="rId32"/>
    <p:sldId id="307" r:id="rId33"/>
    <p:sldId id="308" r:id="rId34"/>
    <p:sldId id="309" r:id="rId35"/>
    <p:sldId id="314" r:id="rId36"/>
    <p:sldId id="310" r:id="rId37"/>
    <p:sldId id="311" r:id="rId38"/>
    <p:sldId id="312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형태" initials="심" lastIdx="1" clrIdx="0">
    <p:extLst>
      <p:ext uri="{19B8F6BF-5375-455C-9EA6-DF929625EA0E}">
        <p15:presenceInfo xmlns:p15="http://schemas.microsoft.com/office/powerpoint/2012/main" userId="심형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99FF66"/>
    <a:srgbClr val="FFFF6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47082-74AD-49AA-81B0-112D8F012BAF}" v="143" dt="2021-06-28T03:15:30.862"/>
    <p1510:client id="{BB694D64-B2B2-4F4A-B6BE-F466C801877C}" v="1630" dt="2021-06-28T00:41:34.987"/>
    <p1510:client id="{F759D044-BB96-4653-AF91-61E5984F2707}" v="638" dt="2021-06-27T12:00:08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2" autoAdjust="0"/>
    <p:restoredTop sz="73146" autoAdjust="0"/>
  </p:normalViewPr>
  <p:slideViewPr>
    <p:cSldViewPr snapToGrid="0" snapToObjects="1">
      <p:cViewPr>
        <p:scale>
          <a:sx n="74" d="100"/>
          <a:sy n="74" d="100"/>
        </p:scale>
        <p:origin x="84" y="3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commentAuthors" Target="commentAuthors.xml" /><Relationship Id="rId47" Type="http://schemas.microsoft.com/office/2016/11/relationships/changesInfo" Target="changesInfos/changesInfo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presProps" Target="presProps.xml" /><Relationship Id="rId48" Type="http://schemas.microsoft.com/office/2015/10/relationships/revisionInfo" Target="revisionInfo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형태" userId="f4afcd8643bd3006" providerId="LiveId" clId="{BB694D64-B2B2-4F4A-B6BE-F466C801877C}"/>
    <pc:docChg chg="undo custSel addSld delSld modSld">
      <pc:chgData name="심 형태" userId="f4afcd8643bd3006" providerId="LiveId" clId="{BB694D64-B2B2-4F4A-B6BE-F466C801877C}" dt="2021-06-28T00:41:34.987" v="18217" actId="14100"/>
      <pc:docMkLst>
        <pc:docMk/>
      </pc:docMkLst>
      <pc:sldChg chg="modNotesTx">
        <pc:chgData name="심 형태" userId="f4afcd8643bd3006" providerId="LiveId" clId="{BB694D64-B2B2-4F4A-B6BE-F466C801877C}" dt="2021-06-26T09:19:46.229" v="3926" actId="20577"/>
        <pc:sldMkLst>
          <pc:docMk/>
          <pc:sldMk cId="3886612028" sldId="256"/>
        </pc:sldMkLst>
      </pc:sldChg>
      <pc:sldChg chg="modSp mod modNotesTx">
        <pc:chgData name="심 형태" userId="f4afcd8643bd3006" providerId="LiveId" clId="{BB694D64-B2B2-4F4A-B6BE-F466C801877C}" dt="2021-06-26T15:36:54.107" v="9089" actId="20577"/>
        <pc:sldMkLst>
          <pc:docMk/>
          <pc:sldMk cId="659531522" sldId="282"/>
        </pc:sldMkLst>
        <pc:picChg chg="mod">
          <ac:chgData name="심 형태" userId="f4afcd8643bd3006" providerId="LiveId" clId="{BB694D64-B2B2-4F4A-B6BE-F466C801877C}" dt="2021-06-26T09:24:20.409" v="4319" actId="1036"/>
          <ac:picMkLst>
            <pc:docMk/>
            <pc:sldMk cId="659531522" sldId="282"/>
            <ac:picMk id="5" creationId="{96DCD852-E26C-401B-A5B5-8A0530579BEE}"/>
          </ac:picMkLst>
        </pc:picChg>
      </pc:sldChg>
      <pc:sldChg chg="modNotesTx">
        <pc:chgData name="심 형태" userId="f4afcd8643bd3006" providerId="LiveId" clId="{BB694D64-B2B2-4F4A-B6BE-F466C801877C}" dt="2021-06-26T16:46:44.983" v="16641" actId="20577"/>
        <pc:sldMkLst>
          <pc:docMk/>
          <pc:sldMk cId="3661568545" sldId="283"/>
        </pc:sldMkLst>
      </pc:sldChg>
      <pc:sldChg chg="addSp delSp modSp mod modNotesTx">
        <pc:chgData name="심 형태" userId="f4afcd8643bd3006" providerId="LiveId" clId="{BB694D64-B2B2-4F4A-B6BE-F466C801877C}" dt="2021-06-26T16:47:49.224" v="16654" actId="20577"/>
        <pc:sldMkLst>
          <pc:docMk/>
          <pc:sldMk cId="1362327285" sldId="284"/>
        </pc:sldMkLst>
        <pc:spChg chg="add del mod">
          <ac:chgData name="심 형태" userId="f4afcd8643bd3006" providerId="LiveId" clId="{BB694D64-B2B2-4F4A-B6BE-F466C801877C}" dt="2021-06-26T16:45:25.979" v="16599" actId="22"/>
          <ac:spMkLst>
            <pc:docMk/>
            <pc:sldMk cId="1362327285" sldId="284"/>
            <ac:spMk id="9" creationId="{062C0A49-B87D-4874-8063-9DAE6217D4E3}"/>
          </ac:spMkLst>
        </pc:spChg>
        <pc:spChg chg="add del">
          <ac:chgData name="심 형태" userId="f4afcd8643bd3006" providerId="LiveId" clId="{BB694D64-B2B2-4F4A-B6BE-F466C801877C}" dt="2021-06-26T16:45:28.154" v="16601" actId="22"/>
          <ac:spMkLst>
            <pc:docMk/>
            <pc:sldMk cId="1362327285" sldId="284"/>
            <ac:spMk id="10" creationId="{7529D608-650F-4CAD-9AAF-567DA9BC6AE2}"/>
          </ac:spMkLst>
        </pc:spChg>
        <pc:spChg chg="add mod">
          <ac:chgData name="심 형태" userId="f4afcd8643bd3006" providerId="LiveId" clId="{BB694D64-B2B2-4F4A-B6BE-F466C801877C}" dt="2021-06-26T16:45:37.433" v="16606" actId="1076"/>
          <ac:spMkLst>
            <pc:docMk/>
            <pc:sldMk cId="1362327285" sldId="284"/>
            <ac:spMk id="12" creationId="{2ED1C61E-77AA-4D70-B9F0-481E86225474}"/>
          </ac:spMkLst>
        </pc:spChg>
        <pc:picChg chg="mod">
          <ac:chgData name="심 형태" userId="f4afcd8643bd3006" providerId="LiveId" clId="{BB694D64-B2B2-4F4A-B6BE-F466C801877C}" dt="2021-06-26T16:45:33.115" v="16605" actId="1076"/>
          <ac:picMkLst>
            <pc:docMk/>
            <pc:sldMk cId="1362327285" sldId="284"/>
            <ac:picMk id="5" creationId="{B7187461-59D9-48E2-8A0F-F02BD490789E}"/>
          </ac:picMkLst>
        </pc:picChg>
      </pc:sldChg>
      <pc:sldChg chg="modNotesTx">
        <pc:chgData name="심 형태" userId="f4afcd8643bd3006" providerId="LiveId" clId="{BB694D64-B2B2-4F4A-B6BE-F466C801877C}" dt="2021-06-26T15:38:12.631" v="9152" actId="20577"/>
        <pc:sldMkLst>
          <pc:docMk/>
          <pc:sldMk cId="2072790657" sldId="285"/>
        </pc:sldMkLst>
      </pc:sldChg>
      <pc:sldChg chg="modNotesTx">
        <pc:chgData name="심 형태" userId="f4afcd8643bd3006" providerId="LiveId" clId="{BB694D64-B2B2-4F4A-B6BE-F466C801877C}" dt="2021-06-26T16:48:52.524" v="16658" actId="6549"/>
        <pc:sldMkLst>
          <pc:docMk/>
          <pc:sldMk cId="1897016707" sldId="286"/>
        </pc:sldMkLst>
      </pc:sldChg>
      <pc:sldChg chg="modNotesTx">
        <pc:chgData name="심 형태" userId="f4afcd8643bd3006" providerId="LiveId" clId="{BB694D64-B2B2-4F4A-B6BE-F466C801877C}" dt="2021-06-26T15:39:53.800" v="9238" actId="20577"/>
        <pc:sldMkLst>
          <pc:docMk/>
          <pc:sldMk cId="876610615" sldId="287"/>
        </pc:sldMkLst>
      </pc:sldChg>
      <pc:sldChg chg="modNotesTx">
        <pc:chgData name="심 형태" userId="f4afcd8643bd3006" providerId="LiveId" clId="{BB694D64-B2B2-4F4A-B6BE-F466C801877C}" dt="2021-06-26T16:49:51.661" v="16661" actId="20577"/>
        <pc:sldMkLst>
          <pc:docMk/>
          <pc:sldMk cId="3831080053" sldId="288"/>
        </pc:sldMkLst>
      </pc:sldChg>
      <pc:sldChg chg="modNotesTx">
        <pc:chgData name="심 형태" userId="f4afcd8643bd3006" providerId="LiveId" clId="{BB694D64-B2B2-4F4A-B6BE-F466C801877C}" dt="2021-06-26T16:50:09.924" v="16679" actId="6549"/>
        <pc:sldMkLst>
          <pc:docMk/>
          <pc:sldMk cId="1367590103" sldId="289"/>
        </pc:sldMkLst>
      </pc:sldChg>
      <pc:sldChg chg="modNotesTx">
        <pc:chgData name="심 형태" userId="f4afcd8643bd3006" providerId="LiveId" clId="{BB694D64-B2B2-4F4A-B6BE-F466C801877C}" dt="2021-06-26T16:52:30.197" v="16689" actId="20577"/>
        <pc:sldMkLst>
          <pc:docMk/>
          <pc:sldMk cId="3215901459" sldId="290"/>
        </pc:sldMkLst>
      </pc:sldChg>
      <pc:sldChg chg="modNotesTx">
        <pc:chgData name="심 형태" userId="f4afcd8643bd3006" providerId="LiveId" clId="{BB694D64-B2B2-4F4A-B6BE-F466C801877C}" dt="2021-06-26T15:43:09.098" v="10365" actId="20577"/>
        <pc:sldMkLst>
          <pc:docMk/>
          <pc:sldMk cId="409187530" sldId="291"/>
        </pc:sldMkLst>
      </pc:sldChg>
      <pc:sldChg chg="modNotesTx">
        <pc:chgData name="심 형태" userId="f4afcd8643bd3006" providerId="LiveId" clId="{BB694D64-B2B2-4F4A-B6BE-F466C801877C}" dt="2021-06-26T15:46:52.028" v="10974" actId="20577"/>
        <pc:sldMkLst>
          <pc:docMk/>
          <pc:sldMk cId="1317664970" sldId="292"/>
        </pc:sldMkLst>
      </pc:sldChg>
      <pc:sldChg chg="modNotesTx">
        <pc:chgData name="심 형태" userId="f4afcd8643bd3006" providerId="LiveId" clId="{BB694D64-B2B2-4F4A-B6BE-F466C801877C}" dt="2021-06-26T15:30:34.214" v="8250" actId="20577"/>
        <pc:sldMkLst>
          <pc:docMk/>
          <pc:sldMk cId="2208299038" sldId="293"/>
        </pc:sldMkLst>
      </pc:sldChg>
      <pc:sldChg chg="modNotesTx">
        <pc:chgData name="심 형태" userId="f4afcd8643bd3006" providerId="LiveId" clId="{BB694D64-B2B2-4F4A-B6BE-F466C801877C}" dt="2021-06-26T15:31:15.397" v="8335" actId="20577"/>
        <pc:sldMkLst>
          <pc:docMk/>
          <pc:sldMk cId="3217766543" sldId="294"/>
        </pc:sldMkLst>
      </pc:sldChg>
      <pc:sldChg chg="addSp modSp mod modNotesTx">
        <pc:chgData name="심 형태" userId="f4afcd8643bd3006" providerId="LiveId" clId="{BB694D64-B2B2-4F4A-B6BE-F466C801877C}" dt="2021-06-26T15:32:05.385" v="8367" actId="20577"/>
        <pc:sldMkLst>
          <pc:docMk/>
          <pc:sldMk cId="867994883" sldId="295"/>
        </pc:sldMkLst>
        <pc:spChg chg="mod">
          <ac:chgData name="심 형태" userId="f4afcd8643bd3006" providerId="LiveId" clId="{BB694D64-B2B2-4F4A-B6BE-F466C801877C}" dt="2021-06-26T15:31:42.591" v="8345" actId="1076"/>
          <ac:spMkLst>
            <pc:docMk/>
            <pc:sldMk cId="867994883" sldId="295"/>
            <ac:spMk id="3" creationId="{0B949B69-0ED0-4E61-84C6-0BF6A2D58792}"/>
          </ac:spMkLst>
        </pc:spChg>
        <pc:picChg chg="add mod">
          <ac:chgData name="심 형태" userId="f4afcd8643bd3006" providerId="LiveId" clId="{BB694D64-B2B2-4F4A-B6BE-F466C801877C}" dt="2021-06-26T15:31:33.616" v="8341" actId="571"/>
          <ac:picMkLst>
            <pc:docMk/>
            <pc:sldMk cId="867994883" sldId="295"/>
            <ac:picMk id="7" creationId="{4BC23F3D-96FC-4D8C-96E9-3877FF41E20F}"/>
          </ac:picMkLst>
        </pc:picChg>
        <pc:picChg chg="mod">
          <ac:chgData name="심 형태" userId="f4afcd8643bd3006" providerId="LiveId" clId="{BB694D64-B2B2-4F4A-B6BE-F466C801877C}" dt="2021-06-26T15:31:38.930" v="8344" actId="1076"/>
          <ac:picMkLst>
            <pc:docMk/>
            <pc:sldMk cId="867994883" sldId="295"/>
            <ac:picMk id="9" creationId="{46A5C8B2-0EFA-4688-BDD4-2117DE1E8308}"/>
          </ac:picMkLst>
        </pc:picChg>
        <pc:picChg chg="mod">
          <ac:chgData name="심 형태" userId="f4afcd8643bd3006" providerId="LiveId" clId="{BB694D64-B2B2-4F4A-B6BE-F466C801877C}" dt="2021-06-26T15:31:38.930" v="8344" actId="1076"/>
          <ac:picMkLst>
            <pc:docMk/>
            <pc:sldMk cId="867994883" sldId="295"/>
            <ac:picMk id="11" creationId="{6E1D6C7D-D256-4E62-92D4-A454291FBA23}"/>
          </ac:picMkLst>
        </pc:picChg>
        <pc:picChg chg="mod">
          <ac:chgData name="심 형태" userId="f4afcd8643bd3006" providerId="LiveId" clId="{BB694D64-B2B2-4F4A-B6BE-F466C801877C}" dt="2021-06-26T15:31:48.878" v="8349" actId="1076"/>
          <ac:picMkLst>
            <pc:docMk/>
            <pc:sldMk cId="867994883" sldId="295"/>
            <ac:picMk id="13" creationId="{EC4E16B6-F3F9-4ED4-9EC7-0F50157A2702}"/>
          </ac:picMkLst>
        </pc:picChg>
      </pc:sldChg>
      <pc:sldChg chg="modNotesTx">
        <pc:chgData name="심 형태" userId="f4afcd8643bd3006" providerId="LiveId" clId="{BB694D64-B2B2-4F4A-B6BE-F466C801877C}" dt="2021-06-26T15:33:34.766" v="8585" actId="20577"/>
        <pc:sldMkLst>
          <pc:docMk/>
          <pc:sldMk cId="2567631074" sldId="296"/>
        </pc:sldMkLst>
      </pc:sldChg>
      <pc:sldChg chg="modNotesTx">
        <pc:chgData name="심 형태" userId="f4afcd8643bd3006" providerId="LiveId" clId="{BB694D64-B2B2-4F4A-B6BE-F466C801877C}" dt="2021-06-26T16:42:57.654" v="16595" actId="20577"/>
        <pc:sldMkLst>
          <pc:docMk/>
          <pc:sldMk cId="3427834876" sldId="297"/>
        </pc:sldMkLst>
      </pc:sldChg>
      <pc:sldChg chg="add del modNotesTx">
        <pc:chgData name="심 형태" userId="f4afcd8643bd3006" providerId="LiveId" clId="{BB694D64-B2B2-4F4A-B6BE-F466C801877C}" dt="2021-06-26T15:27:32.775" v="8216" actId="20577"/>
        <pc:sldMkLst>
          <pc:docMk/>
          <pc:sldMk cId="3051819438" sldId="298"/>
        </pc:sldMkLst>
      </pc:sldChg>
      <pc:sldChg chg="modNotesTx">
        <pc:chgData name="심 형태" userId="f4afcd8643bd3006" providerId="LiveId" clId="{BB694D64-B2B2-4F4A-B6BE-F466C801877C}" dt="2021-06-26T16:38:35.229" v="16575" actId="20577"/>
        <pc:sldMkLst>
          <pc:docMk/>
          <pc:sldMk cId="628317808" sldId="299"/>
        </pc:sldMkLst>
      </pc:sldChg>
      <pc:sldChg chg="addSp delSp modSp mod modNotesTx">
        <pc:chgData name="심 형태" userId="f4afcd8643bd3006" providerId="LiveId" clId="{BB694D64-B2B2-4F4A-B6BE-F466C801877C}" dt="2021-06-26T09:12:07.392" v="3046" actId="20577"/>
        <pc:sldMkLst>
          <pc:docMk/>
          <pc:sldMk cId="570183047" sldId="301"/>
        </pc:sldMkLst>
        <pc:spChg chg="add del mod">
          <ac:chgData name="심 형태" userId="f4afcd8643bd3006" providerId="LiveId" clId="{BB694D64-B2B2-4F4A-B6BE-F466C801877C}" dt="2021-06-26T09:11:43.379" v="2889" actId="478"/>
          <ac:spMkLst>
            <pc:docMk/>
            <pc:sldMk cId="570183047" sldId="301"/>
            <ac:spMk id="5" creationId="{8ECFF70A-5D87-497A-92E1-882F27E17224}"/>
          </ac:spMkLst>
        </pc:spChg>
      </pc:sldChg>
      <pc:sldChg chg="add del modNotesTx">
        <pc:chgData name="심 형태" userId="f4afcd8643bd3006" providerId="LiveId" clId="{BB694D64-B2B2-4F4A-B6BE-F466C801877C}" dt="2021-06-26T09:07:08.734" v="2214" actId="20577"/>
        <pc:sldMkLst>
          <pc:docMk/>
          <pc:sldMk cId="3270072335" sldId="302"/>
        </pc:sldMkLst>
      </pc:sldChg>
      <pc:sldChg chg="addSp modSp mod modNotesTx">
        <pc:chgData name="심 형태" userId="f4afcd8643bd3006" providerId="LiveId" clId="{BB694D64-B2B2-4F4A-B6BE-F466C801877C}" dt="2021-06-28T00:41:34.987" v="18217" actId="14100"/>
        <pc:sldMkLst>
          <pc:docMk/>
          <pc:sldMk cId="619887040" sldId="303"/>
        </pc:sldMkLst>
        <pc:spChg chg="add mod">
          <ac:chgData name="심 형태" userId="f4afcd8643bd3006" providerId="LiveId" clId="{BB694D64-B2B2-4F4A-B6BE-F466C801877C}" dt="2021-06-28T00:41:28.473" v="18216"/>
          <ac:spMkLst>
            <pc:docMk/>
            <pc:sldMk cId="619887040" sldId="303"/>
            <ac:spMk id="5" creationId="{0C069450-BB59-4D59-B06B-9A0F03916C07}"/>
          </ac:spMkLst>
        </pc:spChg>
        <pc:picChg chg="mod">
          <ac:chgData name="심 형태" userId="f4afcd8643bd3006" providerId="LiveId" clId="{BB694D64-B2B2-4F4A-B6BE-F466C801877C}" dt="2021-06-28T00:41:34.987" v="18217" actId="14100"/>
          <ac:picMkLst>
            <pc:docMk/>
            <pc:sldMk cId="619887040" sldId="303"/>
            <ac:picMk id="4" creationId="{BA972965-49A9-449A-A2ED-A8207B72AE12}"/>
          </ac:picMkLst>
        </pc:picChg>
      </pc:sldChg>
      <pc:sldChg chg="addSp delSp modSp mod modNotesTx">
        <pc:chgData name="심 형태" userId="f4afcd8643bd3006" providerId="LiveId" clId="{BB694D64-B2B2-4F4A-B6BE-F466C801877C}" dt="2021-06-26T15:51:35.685" v="12511" actId="20577"/>
        <pc:sldMkLst>
          <pc:docMk/>
          <pc:sldMk cId="4092668461" sldId="304"/>
        </pc:sldMkLst>
        <pc:spChg chg="add del">
          <ac:chgData name="심 형태" userId="f4afcd8643bd3006" providerId="LiveId" clId="{BB694D64-B2B2-4F4A-B6BE-F466C801877C}" dt="2021-06-26T15:43:21.324" v="10367" actId="22"/>
          <ac:spMkLst>
            <pc:docMk/>
            <pc:sldMk cId="4092668461" sldId="304"/>
            <ac:spMk id="10" creationId="{28563DC4-8359-4839-B4CB-B32E17B8D119}"/>
          </ac:spMkLst>
        </pc:spChg>
        <pc:spChg chg="add mod">
          <ac:chgData name="심 형태" userId="f4afcd8643bd3006" providerId="LiveId" clId="{BB694D64-B2B2-4F4A-B6BE-F466C801877C}" dt="2021-06-26T15:43:27.443" v="10372" actId="1076"/>
          <ac:spMkLst>
            <pc:docMk/>
            <pc:sldMk cId="4092668461" sldId="304"/>
            <ac:spMk id="13" creationId="{B98DC84B-F89D-4E22-A11C-9BF98C3D5520}"/>
          </ac:spMkLst>
        </pc:spChg>
        <pc:picChg chg="mod">
          <ac:chgData name="심 형태" userId="f4afcd8643bd3006" providerId="LiveId" clId="{BB694D64-B2B2-4F4A-B6BE-F466C801877C}" dt="2021-06-26T15:43:24.265" v="10371" actId="1076"/>
          <ac:picMkLst>
            <pc:docMk/>
            <pc:sldMk cId="4092668461" sldId="304"/>
            <ac:picMk id="11" creationId="{0D91263B-D5BF-4B95-B80E-9FE276736D6D}"/>
          </ac:picMkLst>
        </pc:picChg>
      </pc:sldChg>
      <pc:sldChg chg="modNotesTx">
        <pc:chgData name="심 형태" userId="f4afcd8643bd3006" providerId="LiveId" clId="{BB694D64-B2B2-4F4A-B6BE-F466C801877C}" dt="2021-06-26T16:54:19.831" v="16696" actId="20577"/>
        <pc:sldMkLst>
          <pc:docMk/>
          <pc:sldMk cId="1279480530" sldId="305"/>
        </pc:sldMkLst>
      </pc:sldChg>
      <pc:sldChg chg="addSp delSp modSp mod modAnim modNotesTx">
        <pc:chgData name="심 형태" userId="f4afcd8643bd3006" providerId="LiveId" clId="{BB694D64-B2B2-4F4A-B6BE-F466C801877C}" dt="2021-06-26T16:03:31.046" v="14598" actId="14100"/>
        <pc:sldMkLst>
          <pc:docMk/>
          <pc:sldMk cId="404546953" sldId="306"/>
        </pc:sldMkLst>
        <pc:spChg chg="mod">
          <ac:chgData name="심 형태" userId="f4afcd8643bd3006" providerId="LiveId" clId="{BB694D64-B2B2-4F4A-B6BE-F466C801877C}" dt="2021-06-26T16:01:36.927" v="14563" actId="164"/>
          <ac:spMkLst>
            <pc:docMk/>
            <pc:sldMk cId="404546953" sldId="306"/>
            <ac:spMk id="14" creationId="{26DD2DB3-9EF3-48D3-9651-E98BC7E4DE04}"/>
          </ac:spMkLst>
        </pc:spChg>
        <pc:spChg chg="add del">
          <ac:chgData name="심 형태" userId="f4afcd8643bd3006" providerId="LiveId" clId="{BB694D64-B2B2-4F4A-B6BE-F466C801877C}" dt="2021-06-26T16:03:09.408" v="14579" actId="22"/>
          <ac:spMkLst>
            <pc:docMk/>
            <pc:sldMk cId="404546953" sldId="306"/>
            <ac:spMk id="16" creationId="{FEB22879-1C52-48CD-912C-0F01915CDCBB}"/>
          </ac:spMkLst>
        </pc:spChg>
        <pc:spChg chg="add mod">
          <ac:chgData name="심 형태" userId="f4afcd8643bd3006" providerId="LiveId" clId="{BB694D64-B2B2-4F4A-B6BE-F466C801877C}" dt="2021-06-26T16:03:31.046" v="14598" actId="14100"/>
          <ac:spMkLst>
            <pc:docMk/>
            <pc:sldMk cId="404546953" sldId="306"/>
            <ac:spMk id="17" creationId="{30360701-3568-48C0-9FFB-4157CF1E217B}"/>
          </ac:spMkLst>
        </pc:spChg>
        <pc:spChg chg="add mod">
          <ac:chgData name="심 형태" userId="f4afcd8643bd3006" providerId="LiveId" clId="{BB694D64-B2B2-4F4A-B6BE-F466C801877C}" dt="2021-06-26T16:03:20.631" v="14583" actId="571"/>
          <ac:spMkLst>
            <pc:docMk/>
            <pc:sldMk cId="404546953" sldId="306"/>
            <ac:spMk id="18" creationId="{57AD30B5-436A-4F09-9D7C-2472E552C98B}"/>
          </ac:spMkLst>
        </pc:spChg>
        <pc:grpChg chg="add mod">
          <ac:chgData name="심 형태" userId="f4afcd8643bd3006" providerId="LiveId" clId="{BB694D64-B2B2-4F4A-B6BE-F466C801877C}" dt="2021-06-26T16:01:55.231" v="14573" actId="14100"/>
          <ac:grpSpMkLst>
            <pc:docMk/>
            <pc:sldMk cId="404546953" sldId="306"/>
            <ac:grpSpMk id="3" creationId="{AA7B9A61-405F-4AE6-A9B8-BB54C1DDEAB0}"/>
          </ac:grpSpMkLst>
        </pc:grpChg>
        <pc:picChg chg="mod">
          <ac:chgData name="심 형태" userId="f4afcd8643bd3006" providerId="LiveId" clId="{BB694D64-B2B2-4F4A-B6BE-F466C801877C}" dt="2021-06-26T16:01:36.927" v="14563" actId="164"/>
          <ac:picMkLst>
            <pc:docMk/>
            <pc:sldMk cId="404546953" sldId="306"/>
            <ac:picMk id="5" creationId="{47F1ABB3-BDFF-44C3-B528-049D749A104E}"/>
          </ac:picMkLst>
        </pc:picChg>
        <pc:picChg chg="add del mod">
          <ac:chgData name="심 형태" userId="f4afcd8643bd3006" providerId="LiveId" clId="{BB694D64-B2B2-4F4A-B6BE-F466C801877C}" dt="2021-06-26T16:01:54.300" v="14571" actId="22"/>
          <ac:picMkLst>
            <pc:docMk/>
            <pc:sldMk cId="404546953" sldId="306"/>
            <ac:picMk id="6" creationId="{F59CD99A-6BC2-47B2-8FCB-770F8579B55E}"/>
          </ac:picMkLst>
        </pc:picChg>
        <pc:picChg chg="add mod">
          <ac:chgData name="심 형태" userId="f4afcd8643bd3006" providerId="LiveId" clId="{BB694D64-B2B2-4F4A-B6BE-F466C801877C}" dt="2021-06-26T16:02:08.994" v="14577" actId="1076"/>
          <ac:picMkLst>
            <pc:docMk/>
            <pc:sldMk cId="404546953" sldId="306"/>
            <ac:picMk id="8" creationId="{80E3A30B-F70C-4406-839B-1EBAC2A33FB4}"/>
          </ac:picMkLst>
        </pc:picChg>
      </pc:sldChg>
      <pc:sldChg chg="modNotesTx">
        <pc:chgData name="심 형태" userId="f4afcd8643bd3006" providerId="LiveId" clId="{BB694D64-B2B2-4F4A-B6BE-F466C801877C}" dt="2021-06-26T15:58:50.664" v="14140" actId="20577"/>
        <pc:sldMkLst>
          <pc:docMk/>
          <pc:sldMk cId="4155184905" sldId="307"/>
        </pc:sldMkLst>
      </pc:sldChg>
      <pc:sldChg chg="modNotesTx">
        <pc:chgData name="심 형태" userId="f4afcd8643bd3006" providerId="LiveId" clId="{BB694D64-B2B2-4F4A-B6BE-F466C801877C}" dt="2021-06-26T16:00:01.654" v="14560" actId="20577"/>
        <pc:sldMkLst>
          <pc:docMk/>
          <pc:sldMk cId="3573132598" sldId="308"/>
        </pc:sldMkLst>
      </pc:sldChg>
      <pc:sldChg chg="modNotesTx">
        <pc:chgData name="심 형태" userId="f4afcd8643bd3006" providerId="LiveId" clId="{BB694D64-B2B2-4F4A-B6BE-F466C801877C}" dt="2021-06-26T16:29:56.840" v="15455" actId="20577"/>
        <pc:sldMkLst>
          <pc:docMk/>
          <pc:sldMk cId="2099453811" sldId="309"/>
        </pc:sldMkLst>
      </pc:sldChg>
      <pc:sldChg chg="modNotesTx">
        <pc:chgData name="심 형태" userId="f4afcd8643bd3006" providerId="LiveId" clId="{BB694D64-B2B2-4F4A-B6BE-F466C801877C}" dt="2021-06-26T16:37:00.774" v="16570" actId="20577"/>
        <pc:sldMkLst>
          <pc:docMk/>
          <pc:sldMk cId="2104075557" sldId="310"/>
        </pc:sldMkLst>
      </pc:sldChg>
      <pc:sldChg chg="modNotesTx">
        <pc:chgData name="심 형태" userId="f4afcd8643bd3006" providerId="LiveId" clId="{BB694D64-B2B2-4F4A-B6BE-F466C801877C}" dt="2021-06-28T00:17:31.070" v="17546" actId="20577"/>
        <pc:sldMkLst>
          <pc:docMk/>
          <pc:sldMk cId="1038215099" sldId="312"/>
        </pc:sldMkLst>
      </pc:sldChg>
      <pc:sldChg chg="modNotesTx">
        <pc:chgData name="심 형태" userId="f4afcd8643bd3006" providerId="LiveId" clId="{BB694D64-B2B2-4F4A-B6BE-F466C801877C}" dt="2021-06-28T00:40:58.764" v="18215" actId="20577"/>
        <pc:sldMkLst>
          <pc:docMk/>
          <pc:sldMk cId="967977474" sldId="313"/>
        </pc:sldMkLst>
      </pc:sldChg>
      <pc:sldChg chg="modNotesTx">
        <pc:chgData name="심 형태" userId="f4afcd8643bd3006" providerId="LiveId" clId="{BB694D64-B2B2-4F4A-B6BE-F466C801877C}" dt="2021-06-26T16:31:54.659" v="15969" actId="20577"/>
        <pc:sldMkLst>
          <pc:docMk/>
          <pc:sldMk cId="1021144035" sldId="314"/>
        </pc:sldMkLst>
      </pc:sldChg>
      <pc:sldChg chg="modNotesTx">
        <pc:chgData name="심 형태" userId="f4afcd8643bd3006" providerId="LiveId" clId="{BB694D64-B2B2-4F4A-B6BE-F466C801877C}" dt="2021-06-26T15:35:14.510" v="8848" actId="20577"/>
        <pc:sldMkLst>
          <pc:docMk/>
          <pc:sldMk cId="1327067882" sldId="315"/>
        </pc:sldMkLst>
      </pc:sldChg>
    </pc:docChg>
  </pc:docChgLst>
  <pc:docChgLst>
    <pc:chgData name="심 형태" userId="f4afcd8643bd3006" providerId="LiveId" clId="{CB04D3B9-A15F-2A47-9BB8-FE058A0A80DC}"/>
    <pc:docChg chg="modSld">
      <pc:chgData name="심 형태" userId="f4afcd8643bd3006" providerId="LiveId" clId="{CB04D3B9-A15F-2A47-9BB8-FE058A0A80DC}" dt="2021-06-28T05:47:48.414" v="809" actId="20577"/>
      <pc:docMkLst>
        <pc:docMk/>
      </pc:docMkLst>
      <pc:sldChg chg="modNotesTx">
        <pc:chgData name="심 형태" userId="f4afcd8643bd3006" providerId="LiveId" clId="{CB04D3B9-A15F-2A47-9BB8-FE058A0A80DC}" dt="2021-06-28T05:47:48.414" v="809" actId="20577"/>
        <pc:sldMkLst>
          <pc:docMk/>
          <pc:sldMk cId="3886612028" sldId="256"/>
        </pc:sldMkLst>
      </pc:sldChg>
      <pc:sldChg chg="modNotesTx">
        <pc:chgData name="심 형태" userId="f4afcd8643bd3006" providerId="LiveId" clId="{CB04D3B9-A15F-2A47-9BB8-FE058A0A80DC}" dt="2021-06-27T07:47:51.741" v="8" actId="20577"/>
        <pc:sldMkLst>
          <pc:docMk/>
          <pc:sldMk cId="2007959271" sldId="281"/>
        </pc:sldMkLst>
      </pc:sldChg>
      <pc:sldChg chg="modNotesTx">
        <pc:chgData name="심 형태" userId="f4afcd8643bd3006" providerId="LiveId" clId="{CB04D3B9-A15F-2A47-9BB8-FE058A0A80DC}" dt="2021-06-27T07:54:37.530" v="206" actId="20577"/>
        <pc:sldMkLst>
          <pc:docMk/>
          <pc:sldMk cId="659531522" sldId="282"/>
        </pc:sldMkLst>
      </pc:sldChg>
      <pc:sldChg chg="modNotesTx">
        <pc:chgData name="심 형태" userId="f4afcd8643bd3006" providerId="LiveId" clId="{CB04D3B9-A15F-2A47-9BB8-FE058A0A80DC}" dt="2021-06-27T07:55:34.416" v="221" actId="20577"/>
        <pc:sldMkLst>
          <pc:docMk/>
          <pc:sldMk cId="1362327285" sldId="284"/>
        </pc:sldMkLst>
      </pc:sldChg>
      <pc:sldChg chg="modNotesTx">
        <pc:chgData name="심 형태" userId="f4afcd8643bd3006" providerId="LiveId" clId="{CB04D3B9-A15F-2A47-9BB8-FE058A0A80DC}" dt="2021-06-27T07:56:10.127" v="244" actId="20577"/>
        <pc:sldMkLst>
          <pc:docMk/>
          <pc:sldMk cId="1897016707" sldId="286"/>
        </pc:sldMkLst>
      </pc:sldChg>
      <pc:sldChg chg="modNotesTx">
        <pc:chgData name="심 형태" userId="f4afcd8643bd3006" providerId="LiveId" clId="{CB04D3B9-A15F-2A47-9BB8-FE058A0A80DC}" dt="2021-06-27T07:57:23.737" v="379" actId="20577"/>
        <pc:sldMkLst>
          <pc:docMk/>
          <pc:sldMk cId="876610615" sldId="287"/>
        </pc:sldMkLst>
      </pc:sldChg>
      <pc:sldChg chg="modNotesTx">
        <pc:chgData name="심 형태" userId="f4afcd8643bd3006" providerId="LiveId" clId="{CB04D3B9-A15F-2A47-9BB8-FE058A0A80DC}" dt="2021-06-27T07:51:55.015" v="72" actId="20577"/>
        <pc:sldMkLst>
          <pc:docMk/>
          <pc:sldMk cId="2208299038" sldId="293"/>
        </pc:sldMkLst>
      </pc:sldChg>
      <pc:sldChg chg="modNotesTx">
        <pc:chgData name="심 형태" userId="f4afcd8643bd3006" providerId="LiveId" clId="{CB04D3B9-A15F-2A47-9BB8-FE058A0A80DC}" dt="2021-06-27T07:52:55.812" v="73" actId="20577"/>
        <pc:sldMkLst>
          <pc:docMk/>
          <pc:sldMk cId="3427834876" sldId="297"/>
        </pc:sldMkLst>
      </pc:sldChg>
      <pc:sldChg chg="modNotesTx">
        <pc:chgData name="심 형태" userId="f4afcd8643bd3006" providerId="LiveId" clId="{CB04D3B9-A15F-2A47-9BB8-FE058A0A80DC}" dt="2021-06-27T07:48:53.632" v="37" actId="6549"/>
        <pc:sldMkLst>
          <pc:docMk/>
          <pc:sldMk cId="3051819438" sldId="298"/>
        </pc:sldMkLst>
      </pc:sldChg>
      <pc:sldChg chg="modNotesTx">
        <pc:chgData name="심 형태" userId="f4afcd8643bd3006" providerId="LiveId" clId="{CB04D3B9-A15F-2A47-9BB8-FE058A0A80DC}" dt="2021-06-27T07:48:31.106" v="25" actId="20577"/>
        <pc:sldMkLst>
          <pc:docMk/>
          <pc:sldMk cId="628317808" sldId="299"/>
        </pc:sldMkLst>
      </pc:sldChg>
      <pc:sldChg chg="modNotesTx">
        <pc:chgData name="심 형태" userId="f4afcd8643bd3006" providerId="LiveId" clId="{CB04D3B9-A15F-2A47-9BB8-FE058A0A80DC}" dt="2021-06-27T07:50:54.823" v="38" actId="20577"/>
        <pc:sldMkLst>
          <pc:docMk/>
          <pc:sldMk cId="619887040" sldId="303"/>
        </pc:sldMkLst>
      </pc:sldChg>
      <pc:sldChg chg="modNotesTx">
        <pc:chgData name="심 형태" userId="f4afcd8643bd3006" providerId="LiveId" clId="{CB04D3B9-A15F-2A47-9BB8-FE058A0A80DC}" dt="2021-06-27T08:02:46.009" v="415" actId="20577"/>
        <pc:sldMkLst>
          <pc:docMk/>
          <pc:sldMk cId="2099453811" sldId="309"/>
        </pc:sldMkLst>
      </pc:sldChg>
      <pc:sldChg chg="modNotesTx">
        <pc:chgData name="심 형태" userId="f4afcd8643bd3006" providerId="LiveId" clId="{CB04D3B9-A15F-2A47-9BB8-FE058A0A80DC}" dt="2021-06-27T08:08:58.281" v="792" actId="20577"/>
        <pc:sldMkLst>
          <pc:docMk/>
          <pc:sldMk cId="561112743" sldId="311"/>
        </pc:sldMkLst>
      </pc:sldChg>
    </pc:docChg>
  </pc:docChgLst>
  <pc:docChgLst>
    <pc:chgData name="심 형태" userId="f4afcd8643bd3006" providerId="LiveId" clId="{8AC47082-74AD-49AA-81B0-112D8F012BAF}"/>
    <pc:docChg chg="undo custSel addSld modSld">
      <pc:chgData name="심 형태" userId="f4afcd8643bd3006" providerId="LiveId" clId="{8AC47082-74AD-49AA-81B0-112D8F012BAF}" dt="2021-06-28T03:15:47.437" v="1495" actId="1076"/>
      <pc:docMkLst>
        <pc:docMk/>
      </pc:docMkLst>
      <pc:sldChg chg="modNotesTx">
        <pc:chgData name="심 형태" userId="f4afcd8643bd3006" providerId="LiveId" clId="{8AC47082-74AD-49AA-81B0-112D8F012BAF}" dt="2021-06-28T02:52:57.317" v="1222" actId="20577"/>
        <pc:sldMkLst>
          <pc:docMk/>
          <pc:sldMk cId="1317664970" sldId="292"/>
        </pc:sldMkLst>
      </pc:sldChg>
      <pc:sldChg chg="modSp mod">
        <pc:chgData name="심 형태" userId="f4afcd8643bd3006" providerId="LiveId" clId="{8AC47082-74AD-49AA-81B0-112D8F012BAF}" dt="2021-06-28T01:02:24.690" v="225" actId="1076"/>
        <pc:sldMkLst>
          <pc:docMk/>
          <pc:sldMk cId="2208299038" sldId="293"/>
        </pc:sldMkLst>
        <pc:spChg chg="mod">
          <ac:chgData name="심 형태" userId="f4afcd8643bd3006" providerId="LiveId" clId="{8AC47082-74AD-49AA-81B0-112D8F012BAF}" dt="2021-06-28T01:02:24.690" v="225" actId="1076"/>
          <ac:spMkLst>
            <pc:docMk/>
            <pc:sldMk cId="2208299038" sldId="293"/>
            <ac:spMk id="2" creationId="{91E2DCF4-FB82-46B6-ACA7-6884B6716038}"/>
          </ac:spMkLst>
        </pc:spChg>
      </pc:sldChg>
      <pc:sldChg chg="modNotesTx">
        <pc:chgData name="심 형태" userId="f4afcd8643bd3006" providerId="LiveId" clId="{8AC47082-74AD-49AA-81B0-112D8F012BAF}" dt="2021-06-28T01:16:43.012" v="866" actId="20577"/>
        <pc:sldMkLst>
          <pc:docMk/>
          <pc:sldMk cId="570183047" sldId="301"/>
        </pc:sldMkLst>
      </pc:sldChg>
      <pc:sldChg chg="modSp mod modNotesTx">
        <pc:chgData name="심 형태" userId="f4afcd8643bd3006" providerId="LiveId" clId="{8AC47082-74AD-49AA-81B0-112D8F012BAF}" dt="2021-06-28T01:13:26.425" v="467" actId="20577"/>
        <pc:sldMkLst>
          <pc:docMk/>
          <pc:sldMk cId="3270072335" sldId="302"/>
        </pc:sldMkLst>
        <pc:picChg chg="mod">
          <ac:chgData name="심 형태" userId="f4afcd8643bd3006" providerId="LiveId" clId="{8AC47082-74AD-49AA-81B0-112D8F012BAF}" dt="2021-06-28T01:11:17.739" v="233" actId="1036"/>
          <ac:picMkLst>
            <pc:docMk/>
            <pc:sldMk cId="3270072335" sldId="302"/>
            <ac:picMk id="4" creationId="{92E7C6A0-97F8-4F6E-B112-E6B8926DE8D8}"/>
          </ac:picMkLst>
        </pc:picChg>
      </pc:sldChg>
      <pc:sldChg chg="modNotesTx">
        <pc:chgData name="심 형태" userId="f4afcd8643bd3006" providerId="LiveId" clId="{8AC47082-74AD-49AA-81B0-112D8F012BAF}" dt="2021-06-28T02:44:18.680" v="1164" actId="20577"/>
        <pc:sldMkLst>
          <pc:docMk/>
          <pc:sldMk cId="619887040" sldId="303"/>
        </pc:sldMkLst>
      </pc:sldChg>
      <pc:sldChg chg="modNotesTx">
        <pc:chgData name="심 형태" userId="f4afcd8643bd3006" providerId="LiveId" clId="{8AC47082-74AD-49AA-81B0-112D8F012BAF}" dt="2021-06-28T02:54:12.164" v="1408" actId="20577"/>
        <pc:sldMkLst>
          <pc:docMk/>
          <pc:sldMk cId="4092668461" sldId="304"/>
        </pc:sldMkLst>
      </pc:sldChg>
      <pc:sldChg chg="addSp delSp modSp mod">
        <pc:chgData name="심 형태" userId="f4afcd8643bd3006" providerId="LiveId" clId="{8AC47082-74AD-49AA-81B0-112D8F012BAF}" dt="2021-06-28T03:13:24.610" v="1433" actId="571"/>
        <pc:sldMkLst>
          <pc:docMk/>
          <pc:sldMk cId="1279480530" sldId="305"/>
        </pc:sldMkLst>
        <pc:spChg chg="add del">
          <ac:chgData name="심 형태" userId="f4afcd8643bd3006" providerId="LiveId" clId="{8AC47082-74AD-49AA-81B0-112D8F012BAF}" dt="2021-06-28T03:12:56.206" v="1410" actId="22"/>
          <ac:spMkLst>
            <pc:docMk/>
            <pc:sldMk cId="1279480530" sldId="305"/>
            <ac:spMk id="10" creationId="{55CEA6CB-12C6-497E-B96E-B9701F026CDB}"/>
          </ac:spMkLst>
        </pc:spChg>
        <pc:spChg chg="add mod">
          <ac:chgData name="심 형태" userId="f4afcd8643bd3006" providerId="LiveId" clId="{8AC47082-74AD-49AA-81B0-112D8F012BAF}" dt="2021-06-28T03:13:16.600" v="1430" actId="1076"/>
          <ac:spMkLst>
            <pc:docMk/>
            <pc:sldMk cId="1279480530" sldId="305"/>
            <ac:spMk id="11" creationId="{9241434E-04BA-412B-8770-67EDCCA1B186}"/>
          </ac:spMkLst>
        </pc:spChg>
        <pc:picChg chg="add mod">
          <ac:chgData name="심 형태" userId="f4afcd8643bd3006" providerId="LiveId" clId="{8AC47082-74AD-49AA-81B0-112D8F012BAF}" dt="2021-06-28T03:13:24.610" v="1433" actId="571"/>
          <ac:picMkLst>
            <pc:docMk/>
            <pc:sldMk cId="1279480530" sldId="305"/>
            <ac:picMk id="12" creationId="{14B67D45-B8D2-4AEA-809E-D90C400FE827}"/>
          </ac:picMkLst>
        </pc:picChg>
      </pc:sldChg>
      <pc:sldChg chg="addSp delSp modSp mod delAnim modAnim">
        <pc:chgData name="심 형태" userId="f4afcd8643bd3006" providerId="LiveId" clId="{8AC47082-74AD-49AA-81B0-112D8F012BAF}" dt="2021-06-28T03:15:47.437" v="1495" actId="1076"/>
        <pc:sldMkLst>
          <pc:docMk/>
          <pc:sldMk cId="404546953" sldId="306"/>
        </pc:sldMkLst>
        <pc:spChg chg="mod">
          <ac:chgData name="심 형태" userId="f4afcd8643bd3006" providerId="LiveId" clId="{8AC47082-74AD-49AA-81B0-112D8F012BAF}" dt="2021-06-28T03:15:32.896" v="1476" actId="404"/>
          <ac:spMkLst>
            <pc:docMk/>
            <pc:sldMk cId="404546953" sldId="306"/>
            <ac:spMk id="13" creationId="{E6F0901E-2EF0-4964-B375-AFA1A3F06A8A}"/>
          </ac:spMkLst>
        </pc:spChg>
        <pc:spChg chg="mod">
          <ac:chgData name="심 형태" userId="f4afcd8643bd3006" providerId="LiveId" clId="{8AC47082-74AD-49AA-81B0-112D8F012BAF}" dt="2021-06-28T03:15:32.896" v="1476" actId="404"/>
          <ac:spMkLst>
            <pc:docMk/>
            <pc:sldMk cId="404546953" sldId="306"/>
            <ac:spMk id="15" creationId="{0226E897-13BE-4166-AF8B-B49D4E7DBF31}"/>
          </ac:spMkLst>
        </pc:spChg>
        <pc:spChg chg="mod">
          <ac:chgData name="심 형태" userId="f4afcd8643bd3006" providerId="LiveId" clId="{8AC47082-74AD-49AA-81B0-112D8F012BAF}" dt="2021-06-28T03:15:32.896" v="1476" actId="404"/>
          <ac:spMkLst>
            <pc:docMk/>
            <pc:sldMk cId="404546953" sldId="306"/>
            <ac:spMk id="17" creationId="{30360701-3568-48C0-9FFB-4157CF1E217B}"/>
          </ac:spMkLst>
        </pc:spChg>
        <pc:spChg chg="mod">
          <ac:chgData name="심 형태" userId="f4afcd8643bd3006" providerId="LiveId" clId="{8AC47082-74AD-49AA-81B0-112D8F012BAF}" dt="2021-06-28T03:15:32.896" v="1476" actId="404"/>
          <ac:spMkLst>
            <pc:docMk/>
            <pc:sldMk cId="404546953" sldId="306"/>
            <ac:spMk id="18" creationId="{57AD30B5-436A-4F09-9D7C-2472E552C98B}"/>
          </ac:spMkLst>
        </pc:spChg>
        <pc:spChg chg="add del">
          <ac:chgData name="심 형태" userId="f4afcd8643bd3006" providerId="LiveId" clId="{8AC47082-74AD-49AA-81B0-112D8F012BAF}" dt="2021-06-28T03:15:15.319" v="1468" actId="22"/>
          <ac:spMkLst>
            <pc:docMk/>
            <pc:sldMk cId="404546953" sldId="306"/>
            <ac:spMk id="19" creationId="{47467679-BDD2-437D-85CF-4B7AE9B2CE7E}"/>
          </ac:spMkLst>
        </pc:spChg>
        <pc:spChg chg="add mod">
          <ac:chgData name="심 형태" userId="f4afcd8643bd3006" providerId="LiveId" clId="{8AC47082-74AD-49AA-81B0-112D8F012BAF}" dt="2021-06-28T03:15:44.887" v="1494" actId="20577"/>
          <ac:spMkLst>
            <pc:docMk/>
            <pc:sldMk cId="404546953" sldId="306"/>
            <ac:spMk id="20" creationId="{36C769A5-D4B3-45BE-929E-5FF738D0B3D8}"/>
          </ac:spMkLst>
        </pc:spChg>
        <pc:spChg chg="add mod">
          <ac:chgData name="심 형태" userId="f4afcd8643bd3006" providerId="LiveId" clId="{8AC47082-74AD-49AA-81B0-112D8F012BAF}" dt="2021-06-28T03:15:32.896" v="1476" actId="404"/>
          <ac:spMkLst>
            <pc:docMk/>
            <pc:sldMk cId="404546953" sldId="306"/>
            <ac:spMk id="21" creationId="{DF7CDC8E-A1BB-4BBF-82E2-461D6A701CE5}"/>
          </ac:spMkLst>
        </pc:spChg>
        <pc:grpChg chg="add mod">
          <ac:chgData name="심 형태" userId="f4afcd8643bd3006" providerId="LiveId" clId="{8AC47082-74AD-49AA-81B0-112D8F012BAF}" dt="2021-06-28T03:15:47.437" v="1495" actId="1076"/>
          <ac:grpSpMkLst>
            <pc:docMk/>
            <pc:sldMk cId="404546953" sldId="306"/>
            <ac:grpSpMk id="22" creationId="{519C8307-2062-473A-AAAF-B8DB7751E4C9}"/>
          </ac:grpSpMkLst>
        </pc:grpChg>
        <pc:picChg chg="add mod">
          <ac:chgData name="심 형태" userId="f4afcd8643bd3006" providerId="LiveId" clId="{8AC47082-74AD-49AA-81B0-112D8F012BAF}" dt="2021-06-28T03:14:31.180" v="1456" actId="1076"/>
          <ac:picMkLst>
            <pc:docMk/>
            <pc:sldMk cId="404546953" sldId="306"/>
            <ac:picMk id="6" creationId="{4DD5402F-D9F2-4736-ADD3-5C598122E7C3}"/>
          </ac:picMkLst>
        </pc:picChg>
        <pc:picChg chg="del">
          <ac:chgData name="심 형태" userId="f4afcd8643bd3006" providerId="LiveId" clId="{8AC47082-74AD-49AA-81B0-112D8F012BAF}" dt="2021-06-28T03:13:20.462" v="1431" actId="478"/>
          <ac:picMkLst>
            <pc:docMk/>
            <pc:sldMk cId="404546953" sldId="306"/>
            <ac:picMk id="8" creationId="{80E3A30B-F70C-4406-839B-1EBAC2A33FB4}"/>
          </ac:picMkLst>
        </pc:picChg>
        <pc:picChg chg="add del">
          <ac:chgData name="심 형태" userId="f4afcd8643bd3006" providerId="LiveId" clId="{8AC47082-74AD-49AA-81B0-112D8F012BAF}" dt="2021-06-28T03:14:40.948" v="1459" actId="22"/>
          <ac:picMkLst>
            <pc:docMk/>
            <pc:sldMk cId="404546953" sldId="306"/>
            <ac:picMk id="9" creationId="{4D0288C6-12F2-4F54-9A93-6D27D2A10398}"/>
          </ac:picMkLst>
        </pc:picChg>
        <pc:picChg chg="add mod">
          <ac:chgData name="심 형태" userId="f4afcd8643bd3006" providerId="LiveId" clId="{8AC47082-74AD-49AA-81B0-112D8F012BAF}" dt="2021-06-28T03:14:59.931" v="1466" actId="1076"/>
          <ac:picMkLst>
            <pc:docMk/>
            <pc:sldMk cId="404546953" sldId="306"/>
            <ac:picMk id="11" creationId="{470B0C4E-0949-4030-8546-8894EA5138B6}"/>
          </ac:picMkLst>
        </pc:picChg>
      </pc:sldChg>
      <pc:sldChg chg="modNotesTx">
        <pc:chgData name="심 형태" userId="f4afcd8643bd3006" providerId="LiveId" clId="{8AC47082-74AD-49AA-81B0-112D8F012BAF}" dt="2021-06-27T23:57:38.895" v="170" actId="20577"/>
        <pc:sldMkLst>
          <pc:docMk/>
          <pc:sldMk cId="561112743" sldId="311"/>
        </pc:sldMkLst>
      </pc:sldChg>
      <pc:sldChg chg="modNotesTx">
        <pc:chgData name="심 형태" userId="f4afcd8643bd3006" providerId="LiveId" clId="{8AC47082-74AD-49AA-81B0-112D8F012BAF}" dt="2021-06-27T23:58:00.241" v="224" actId="20577"/>
        <pc:sldMkLst>
          <pc:docMk/>
          <pc:sldMk cId="1038215099" sldId="312"/>
        </pc:sldMkLst>
      </pc:sldChg>
      <pc:sldChg chg="addSp delSp modSp new mod modAnim modNotesTx">
        <pc:chgData name="심 형태" userId="f4afcd8643bd3006" providerId="LiveId" clId="{8AC47082-74AD-49AA-81B0-112D8F012BAF}" dt="2021-06-28T02:52:13.779" v="1192" actId="20577"/>
        <pc:sldMkLst>
          <pc:docMk/>
          <pc:sldMk cId="3457228910" sldId="316"/>
        </pc:sldMkLst>
        <pc:spChg chg="del">
          <ac:chgData name="심 형태" userId="f4afcd8643bd3006" providerId="LiveId" clId="{8AC47082-74AD-49AA-81B0-112D8F012BAF}" dt="2021-06-28T02:42:19.482" v="868" actId="478"/>
          <ac:spMkLst>
            <pc:docMk/>
            <pc:sldMk cId="3457228910" sldId="316"/>
            <ac:spMk id="3" creationId="{6EB2C957-DE86-46F8-A8EC-C5E5AF802FC0}"/>
          </ac:spMkLst>
        </pc:spChg>
        <pc:picChg chg="add mod">
          <ac:chgData name="심 형태" userId="f4afcd8643bd3006" providerId="LiveId" clId="{8AC47082-74AD-49AA-81B0-112D8F012BAF}" dt="2021-06-28T02:44:30.599" v="1165" actId="1076"/>
          <ac:picMkLst>
            <pc:docMk/>
            <pc:sldMk cId="3457228910" sldId="316"/>
            <ac:picMk id="5" creationId="{726939A0-6F72-4391-A60C-98A43C851EEC}"/>
          </ac:picMkLst>
        </pc:picChg>
        <pc:picChg chg="add mod">
          <ac:chgData name="심 형태" userId="f4afcd8643bd3006" providerId="LiveId" clId="{8AC47082-74AD-49AA-81B0-112D8F012BAF}" dt="2021-06-28T02:44:45.397" v="1168" actId="1076"/>
          <ac:picMkLst>
            <pc:docMk/>
            <pc:sldMk cId="3457228910" sldId="316"/>
            <ac:picMk id="7" creationId="{B104CFB9-0371-453C-B091-5470B01FC67C}"/>
          </ac:picMkLst>
        </pc:picChg>
      </pc:sldChg>
    </pc:docChg>
  </pc:docChgLst>
  <pc:docChgLst>
    <pc:chgData name="심 형태" userId="f4afcd8643bd3006" providerId="LiveId" clId="{F759D044-BB96-4653-AF91-61E5984F2707}"/>
    <pc:docChg chg="undo custSel addSld modSld">
      <pc:chgData name="심 형태" userId="f4afcd8643bd3006" providerId="LiveId" clId="{F759D044-BB96-4653-AF91-61E5984F2707}" dt="2021-06-27T12:00:08.281" v="9203" actId="20577"/>
      <pc:docMkLst>
        <pc:docMk/>
      </pc:docMkLst>
      <pc:sldChg chg="modNotesTx">
        <pc:chgData name="심 형태" userId="f4afcd8643bd3006" providerId="LiveId" clId="{F759D044-BB96-4653-AF91-61E5984F2707}" dt="2021-06-27T10:55:54.526" v="8829" actId="20577"/>
        <pc:sldMkLst>
          <pc:docMk/>
          <pc:sldMk cId="2007959271" sldId="281"/>
        </pc:sldMkLst>
      </pc:sldChg>
      <pc:sldChg chg="modNotesTx">
        <pc:chgData name="심 형태" userId="f4afcd8643bd3006" providerId="LiveId" clId="{F759D044-BB96-4653-AF91-61E5984F2707}" dt="2021-06-26T08:25:23.691" v="8758" actId="20577"/>
        <pc:sldMkLst>
          <pc:docMk/>
          <pc:sldMk cId="659531522" sldId="282"/>
        </pc:sldMkLst>
      </pc:sldChg>
      <pc:sldChg chg="modNotesTx">
        <pc:chgData name="심 형태" userId="f4afcd8643bd3006" providerId="LiveId" clId="{F759D044-BB96-4653-AF91-61E5984F2707}" dt="2021-06-25T12:18:00.826" v="5002" actId="20577"/>
        <pc:sldMkLst>
          <pc:docMk/>
          <pc:sldMk cId="2208299038" sldId="293"/>
        </pc:sldMkLst>
      </pc:sldChg>
      <pc:sldChg chg="addSp modSp mod modNotesTx">
        <pc:chgData name="심 형태" userId="f4afcd8643bd3006" providerId="LiveId" clId="{F759D044-BB96-4653-AF91-61E5984F2707}" dt="2021-06-25T12:37:09.481" v="5982" actId="1076"/>
        <pc:sldMkLst>
          <pc:docMk/>
          <pc:sldMk cId="3217766543" sldId="294"/>
        </pc:sldMkLst>
        <pc:spChg chg="add mod">
          <ac:chgData name="심 형태" userId="f4afcd8643bd3006" providerId="LiveId" clId="{F759D044-BB96-4653-AF91-61E5984F2707}" dt="2021-06-25T12:37:09.481" v="5982" actId="1076"/>
          <ac:spMkLst>
            <pc:docMk/>
            <pc:sldMk cId="3217766543" sldId="294"/>
            <ac:spMk id="4" creationId="{4F6557B9-4036-41A9-8F9E-2B2DEE16CAAC}"/>
          </ac:spMkLst>
        </pc:spChg>
      </pc:sldChg>
      <pc:sldChg chg="modNotesTx">
        <pc:chgData name="심 형태" userId="f4afcd8643bd3006" providerId="LiveId" clId="{F759D044-BB96-4653-AF91-61E5984F2707}" dt="2021-06-25T15:01:26.914" v="6683" actId="20577"/>
        <pc:sldMkLst>
          <pc:docMk/>
          <pc:sldMk cId="867994883" sldId="295"/>
        </pc:sldMkLst>
      </pc:sldChg>
      <pc:sldChg chg="addSp delSp modSp mod modNotesTx">
        <pc:chgData name="심 형태" userId="f4afcd8643bd3006" providerId="LiveId" clId="{F759D044-BB96-4653-AF91-61E5984F2707}" dt="2021-06-26T04:31:31.606" v="8254" actId="21"/>
        <pc:sldMkLst>
          <pc:docMk/>
          <pc:sldMk cId="2567631074" sldId="296"/>
        </pc:sldMkLst>
        <pc:spChg chg="add mod">
          <ac:chgData name="심 형태" userId="f4afcd8643bd3006" providerId="LiveId" clId="{F759D044-BB96-4653-AF91-61E5984F2707}" dt="2021-06-26T04:30:50.690" v="8251"/>
          <ac:spMkLst>
            <pc:docMk/>
            <pc:sldMk cId="2567631074" sldId="296"/>
            <ac:spMk id="6" creationId="{7E61E92E-8056-410F-8A22-168073EFAFDC}"/>
          </ac:spMkLst>
        </pc:spChg>
        <pc:spChg chg="del">
          <ac:chgData name="심 형태" userId="f4afcd8643bd3006" providerId="LiveId" clId="{F759D044-BB96-4653-AF91-61E5984F2707}" dt="2021-06-26T04:31:31.606" v="8254" actId="21"/>
          <ac:spMkLst>
            <pc:docMk/>
            <pc:sldMk cId="2567631074" sldId="296"/>
            <ac:spMk id="10" creationId="{36388C30-2979-46A7-BEE2-E65DD0F27C01}"/>
          </ac:spMkLst>
        </pc:spChg>
      </pc:sldChg>
      <pc:sldChg chg="addSp delSp modSp mod modNotesTx">
        <pc:chgData name="심 형태" userId="f4afcd8643bd3006" providerId="LiveId" clId="{F759D044-BB96-4653-AF91-61E5984F2707}" dt="2021-06-25T15:20:59.835" v="8224" actId="1076"/>
        <pc:sldMkLst>
          <pc:docMk/>
          <pc:sldMk cId="3427834876" sldId="297"/>
        </pc:sldMkLst>
        <pc:spChg chg="add del mod">
          <ac:chgData name="심 형태" userId="f4afcd8643bd3006" providerId="LiveId" clId="{F759D044-BB96-4653-AF91-61E5984F2707}" dt="2021-06-25T15:20:54.665" v="8222" actId="20577"/>
          <ac:spMkLst>
            <pc:docMk/>
            <pc:sldMk cId="3427834876" sldId="297"/>
            <ac:spMk id="2" creationId="{6342EBB9-FFF5-4DF3-AEC0-67A2A45FBEF3}"/>
          </ac:spMkLst>
        </pc:spChg>
        <pc:spChg chg="add mod">
          <ac:chgData name="심 형태" userId="f4afcd8643bd3006" providerId="LiveId" clId="{F759D044-BB96-4653-AF91-61E5984F2707}" dt="2021-06-25T15:20:59.835" v="8224" actId="1076"/>
          <ac:spMkLst>
            <pc:docMk/>
            <pc:sldMk cId="3427834876" sldId="297"/>
            <ac:spMk id="6" creationId="{6A6BD327-B4A5-4231-9518-48A396DC85F7}"/>
          </ac:spMkLst>
        </pc:spChg>
        <pc:picChg chg="add mod">
          <ac:chgData name="심 형태" userId="f4afcd8643bd3006" providerId="LiveId" clId="{F759D044-BB96-4653-AF91-61E5984F2707}" dt="2021-06-25T15:20:40.486" v="8207" actId="571"/>
          <ac:picMkLst>
            <pc:docMk/>
            <pc:sldMk cId="3427834876" sldId="297"/>
            <ac:picMk id="7" creationId="{67C45D25-8151-4EA7-A7DD-946E5AF903A5}"/>
          </ac:picMkLst>
        </pc:picChg>
      </pc:sldChg>
      <pc:sldChg chg="modNotesTx">
        <pc:chgData name="심 형태" userId="f4afcd8643bd3006" providerId="LiveId" clId="{F759D044-BB96-4653-AF91-61E5984F2707}" dt="2021-06-27T11:00:28.578" v="8996" actId="20577"/>
        <pc:sldMkLst>
          <pc:docMk/>
          <pc:sldMk cId="3051819438" sldId="298"/>
        </pc:sldMkLst>
      </pc:sldChg>
      <pc:sldChg chg="modNotesTx">
        <pc:chgData name="심 형태" userId="f4afcd8643bd3006" providerId="LiveId" clId="{F759D044-BB96-4653-AF91-61E5984F2707}" dt="2021-06-27T10:58:08.116" v="8979" actId="20577"/>
        <pc:sldMkLst>
          <pc:docMk/>
          <pc:sldMk cId="628317808" sldId="299"/>
        </pc:sldMkLst>
      </pc:sldChg>
      <pc:sldChg chg="modNotesTx">
        <pc:chgData name="심 형태" userId="f4afcd8643bd3006" providerId="LiveId" clId="{F759D044-BB96-4653-AF91-61E5984F2707}" dt="2021-06-24T15:42:10.362" v="2006" actId="20577"/>
        <pc:sldMkLst>
          <pc:docMk/>
          <pc:sldMk cId="570183047" sldId="301"/>
        </pc:sldMkLst>
      </pc:sldChg>
      <pc:sldChg chg="modNotesTx">
        <pc:chgData name="심 형태" userId="f4afcd8643bd3006" providerId="LiveId" clId="{F759D044-BB96-4653-AF91-61E5984F2707}" dt="2021-06-27T12:00:08.281" v="9203" actId="20577"/>
        <pc:sldMkLst>
          <pc:docMk/>
          <pc:sldMk cId="3270072335" sldId="302"/>
        </pc:sldMkLst>
      </pc:sldChg>
      <pc:sldChg chg="modNotesTx">
        <pc:chgData name="심 형태" userId="f4afcd8643bd3006" providerId="LiveId" clId="{F759D044-BB96-4653-AF91-61E5984F2707}" dt="2021-06-24T16:02:45.912" v="3797" actId="20577"/>
        <pc:sldMkLst>
          <pc:docMk/>
          <pc:sldMk cId="619887040" sldId="303"/>
        </pc:sldMkLst>
      </pc:sldChg>
      <pc:sldChg chg="addSp delSp modSp new mod modNotesTx">
        <pc:chgData name="심 형태" userId="f4afcd8643bd3006" providerId="LiveId" clId="{F759D044-BB96-4653-AF91-61E5984F2707}" dt="2021-06-26T08:24:36.565" v="8659" actId="20577"/>
        <pc:sldMkLst>
          <pc:docMk/>
          <pc:sldMk cId="1327067882" sldId="315"/>
        </pc:sldMkLst>
        <pc:spChg chg="del">
          <ac:chgData name="심 형태" userId="f4afcd8643bd3006" providerId="LiveId" clId="{F759D044-BB96-4653-AF91-61E5984F2707}" dt="2021-06-26T04:31:26.913" v="8253" actId="478"/>
          <ac:spMkLst>
            <pc:docMk/>
            <pc:sldMk cId="1327067882" sldId="315"/>
            <ac:spMk id="3" creationId="{AFEDB962-CB07-420F-9885-F693B5A9AD7F}"/>
          </ac:spMkLst>
        </pc:spChg>
        <pc:spChg chg="add del mod">
          <ac:chgData name="심 형태" userId="f4afcd8643bd3006" providerId="LiveId" clId="{F759D044-BB96-4653-AF91-61E5984F2707}" dt="2021-06-26T04:31:34.025" v="8256" actId="478"/>
          <ac:spMkLst>
            <pc:docMk/>
            <pc:sldMk cId="1327067882" sldId="315"/>
            <ac:spMk id="6" creationId="{8CDA6894-28D9-41E6-9F98-D7EA2CC3D13B}"/>
          </ac:spMkLst>
        </pc:spChg>
        <pc:spChg chg="add del">
          <ac:chgData name="심 형태" userId="f4afcd8643bd3006" providerId="LiveId" clId="{F759D044-BB96-4653-AF91-61E5984F2707}" dt="2021-06-26T04:31:39.517" v="8258" actId="22"/>
          <ac:spMkLst>
            <pc:docMk/>
            <pc:sldMk cId="1327067882" sldId="315"/>
            <ac:spMk id="8" creationId="{DA70B100-3EB2-4134-B86D-2671D2193C04}"/>
          </ac:spMkLst>
        </pc:spChg>
        <pc:picChg chg="add">
          <ac:chgData name="심 형태" userId="f4afcd8643bd3006" providerId="LiveId" clId="{F759D044-BB96-4653-AF91-61E5984F2707}" dt="2021-06-26T04:31:24.089" v="8252" actId="22"/>
          <ac:picMkLst>
            <pc:docMk/>
            <pc:sldMk cId="1327067882" sldId="315"/>
            <ac:picMk id="5" creationId="{A0855B13-B468-4C48-B7F3-D458BA1113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6D21-D633-4CA1-91DB-F279F45D14E9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4869-F69B-4888-B4DC-E636D3763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NGS </a:t>
            </a:r>
            <a:r>
              <a:rPr lang="ko-KR" altLang="en-US" dirty="0"/>
              <a:t>중개연구 워크샵에서 </a:t>
            </a:r>
            <a:r>
              <a:rPr lang="en-US" altLang="ko-KR" dirty="0"/>
              <a:t>Public DB repository </a:t>
            </a:r>
            <a:r>
              <a:rPr lang="ko-KR" altLang="en-US" dirty="0"/>
              <a:t>활용 파트 담당하는 심형태 입니다</a:t>
            </a:r>
            <a:r>
              <a:rPr lang="en-US" altLang="ko-KR" dirty="0"/>
              <a:t>. </a:t>
            </a:r>
            <a:r>
              <a:rPr lang="ko-KR" altLang="en-US" dirty="0"/>
              <a:t>오늘은 여러 </a:t>
            </a:r>
            <a:r>
              <a:rPr lang="en-US" altLang="ko-KR" dirty="0"/>
              <a:t>repository </a:t>
            </a:r>
            <a:r>
              <a:rPr lang="ko-KR" altLang="en-US" dirty="0"/>
              <a:t>중 대표적인 </a:t>
            </a:r>
            <a:r>
              <a:rPr lang="en-US" altLang="ko-KR" dirty="0"/>
              <a:t>5</a:t>
            </a:r>
            <a:r>
              <a:rPr lang="ko-KR" altLang="en-US" dirty="0"/>
              <a:t>가지 정도를 소개하고</a:t>
            </a:r>
            <a:r>
              <a:rPr lang="en-US" altLang="ko-KR" dirty="0"/>
              <a:t>, </a:t>
            </a:r>
            <a:r>
              <a:rPr lang="ko-KR" altLang="en-US" dirty="0"/>
              <a:t>얻을 수 있는 데이터 구조에 대하여 간략히 안내해드리도록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1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ko-KR" altLang="en-US" dirty="0"/>
              <a:t> 역시 </a:t>
            </a:r>
            <a:r>
              <a:rPr lang="en-US" altLang="ko-KR" dirty="0"/>
              <a:t>portal </a:t>
            </a:r>
            <a:r>
              <a:rPr lang="ko-KR" altLang="en-US" dirty="0"/>
              <a:t>의 형태로 데이터를 제공하고 있으며</a:t>
            </a:r>
            <a:r>
              <a:rPr lang="en-US" altLang="ko-KR" dirty="0"/>
              <a:t>, </a:t>
            </a:r>
            <a:r>
              <a:rPr lang="ko-KR" altLang="en-US" dirty="0"/>
              <a:t>아래 링크에서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가장 흔한 쓰임은 </a:t>
            </a:r>
            <a:r>
              <a:rPr lang="en-US" altLang="ko-KR" dirty="0"/>
              <a:t>target </a:t>
            </a:r>
            <a:r>
              <a:rPr lang="ko-KR" altLang="en-US" dirty="0"/>
              <a:t>유전자가 각 조직에서 얼마나 발현되는지 확인하는 것입니다</a:t>
            </a:r>
            <a:r>
              <a:rPr lang="en-US" altLang="ko-KR" dirty="0"/>
              <a:t>. </a:t>
            </a:r>
            <a:r>
              <a:rPr lang="ko-KR" altLang="en-US" dirty="0"/>
              <a:t>실제 </a:t>
            </a:r>
            <a:r>
              <a:rPr lang="en-US" altLang="ko-KR" dirty="0"/>
              <a:t>dataset</a:t>
            </a:r>
            <a:r>
              <a:rPr lang="ko-KR" altLang="en-US" dirty="0"/>
              <a:t>의 규모를 이해하기</a:t>
            </a:r>
            <a:r>
              <a:rPr lang="en-US" altLang="ko-KR" dirty="0"/>
              <a:t> </a:t>
            </a:r>
            <a:r>
              <a:rPr lang="ko-KR" altLang="en-US" dirty="0"/>
              <a:t>위해서 먼저 </a:t>
            </a:r>
            <a:r>
              <a:rPr lang="en-US" altLang="ko-KR" dirty="0" err="1"/>
              <a:t>GTEx</a:t>
            </a:r>
            <a:r>
              <a:rPr lang="ko-KR" altLang="en-US" dirty="0"/>
              <a:t>에서 분석에 사용한</a:t>
            </a:r>
            <a:r>
              <a:rPr lang="en-US" altLang="ko-KR" dirty="0"/>
              <a:t> </a:t>
            </a:r>
            <a:r>
              <a:rPr lang="ko-KR" altLang="en-US" dirty="0"/>
              <a:t>샘플의 숫자 및 현황을 화살표로 표시한 </a:t>
            </a:r>
            <a:r>
              <a:rPr lang="en-US" altLang="ko-KR" dirty="0"/>
              <a:t>summary page </a:t>
            </a:r>
            <a:r>
              <a:rPr lang="ko-KR" altLang="en-US" dirty="0"/>
              <a:t>를 통해 확인해보도록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6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링크를 통해 확인하실 수 있는 </a:t>
            </a:r>
            <a:r>
              <a:rPr lang="en-US" altLang="ko-KR" dirty="0"/>
              <a:t>summary page </a:t>
            </a:r>
            <a:r>
              <a:rPr lang="ko-KR" altLang="en-US" dirty="0"/>
              <a:t>입니다</a:t>
            </a:r>
            <a:r>
              <a:rPr lang="en-US" altLang="ko-KR" dirty="0"/>
              <a:t>. 54</a:t>
            </a:r>
            <a:r>
              <a:rPr lang="ko-KR" altLang="en-US" dirty="0"/>
              <a:t> 종류 정도의 </a:t>
            </a:r>
            <a:r>
              <a:rPr lang="en-US" altLang="ko-KR" dirty="0"/>
              <a:t>tissue</a:t>
            </a:r>
            <a:r>
              <a:rPr lang="ko-KR" altLang="en-US" dirty="0"/>
              <a:t>들을</a:t>
            </a:r>
            <a:r>
              <a:rPr lang="en-US" altLang="ko-KR" dirty="0"/>
              <a:t> 900 </a:t>
            </a:r>
            <a:r>
              <a:rPr lang="ko-KR" altLang="en-US" dirty="0"/>
              <a:t>여명의 </a:t>
            </a:r>
            <a:r>
              <a:rPr lang="en-US" altLang="ko-KR" dirty="0"/>
              <a:t>donor </a:t>
            </a:r>
            <a:r>
              <a:rPr lang="ko-KR" altLang="en-US" dirty="0"/>
              <a:t>분들께 얻고</a:t>
            </a:r>
            <a:r>
              <a:rPr lang="en-US" altLang="ko-KR" dirty="0"/>
              <a:t>, RNA</a:t>
            </a:r>
            <a:r>
              <a:rPr lang="ko-KR" altLang="en-US" dirty="0"/>
              <a:t>의 </a:t>
            </a:r>
            <a:r>
              <a:rPr lang="en-US" altLang="ko-KR" dirty="0"/>
              <a:t>quality </a:t>
            </a:r>
            <a:r>
              <a:rPr lang="ko-KR" altLang="en-US" dirty="0"/>
              <a:t>를 판단하는 </a:t>
            </a:r>
            <a:r>
              <a:rPr lang="en-US" altLang="ko-KR" dirty="0"/>
              <a:t>RNA integrity number 5.5 </a:t>
            </a:r>
            <a:r>
              <a:rPr lang="ko-KR" altLang="en-US" dirty="0"/>
              <a:t>넘는 샘플을 분석에 사용했습니다</a:t>
            </a:r>
            <a:r>
              <a:rPr lang="en-US" altLang="ko-KR" dirty="0"/>
              <a:t>. </a:t>
            </a:r>
            <a:r>
              <a:rPr lang="ko-KR" altLang="en-US" dirty="0"/>
              <a:t>아래는 조직 이름 및 </a:t>
            </a:r>
            <a:r>
              <a:rPr lang="en-US" altLang="ko-KR" dirty="0"/>
              <a:t>donor </a:t>
            </a:r>
            <a:r>
              <a:rPr lang="ko-KR" altLang="en-US" dirty="0"/>
              <a:t>수를 요약한 그래프입니다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GTEx</a:t>
            </a:r>
            <a:r>
              <a:rPr lang="ko-KR" altLang="en-US" dirty="0"/>
              <a:t> 데이터는 비교적 그 구성이 간단하게 되어 있습니다</a:t>
            </a:r>
            <a:r>
              <a:rPr lang="en-US" altLang="ko-KR" dirty="0"/>
              <a:t>. </a:t>
            </a:r>
            <a:r>
              <a:rPr lang="ko-KR" altLang="en-US" dirty="0"/>
              <a:t>실제로 특정한 </a:t>
            </a:r>
            <a:r>
              <a:rPr lang="en-US" altLang="ko-KR" dirty="0"/>
              <a:t>gene </a:t>
            </a:r>
            <a:r>
              <a:rPr lang="ko-KR" altLang="en-US" dirty="0"/>
              <a:t>을 검색해서 나오는 결과를 확인해보도록 하겠습니다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single copy gene</a:t>
            </a:r>
            <a:r>
              <a:rPr lang="ko-KR" altLang="en-US" dirty="0"/>
              <a:t>인 </a:t>
            </a:r>
            <a:r>
              <a:rPr lang="en-US" altLang="ko-KR" dirty="0"/>
              <a:t>SHMT2 </a:t>
            </a:r>
            <a:r>
              <a:rPr lang="ko-KR" altLang="en-US" dirty="0"/>
              <a:t>에 대한 결과로</a:t>
            </a:r>
            <a:r>
              <a:rPr lang="en-US" altLang="ko-KR" dirty="0"/>
              <a:t>, </a:t>
            </a:r>
            <a:r>
              <a:rPr lang="ko-KR" altLang="en-US" dirty="0"/>
              <a:t>아래로 내려보시면 다음과 같은 표를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한 </a:t>
            </a:r>
            <a:r>
              <a:rPr lang="en-US" altLang="ko-KR" dirty="0"/>
              <a:t>gene</a:t>
            </a:r>
            <a:r>
              <a:rPr lang="ko-KR" altLang="en-US" dirty="0"/>
              <a:t>에 대해서 </a:t>
            </a:r>
            <a:r>
              <a:rPr lang="en-US" altLang="ko-KR" dirty="0"/>
              <a:t>pseudogene </a:t>
            </a:r>
            <a:r>
              <a:rPr lang="ko-KR" altLang="en-US" dirty="0"/>
              <a:t>혹은 유사한 </a:t>
            </a:r>
            <a:r>
              <a:rPr lang="en-US" altLang="ko-KR" dirty="0"/>
              <a:t>ID</a:t>
            </a:r>
            <a:r>
              <a:rPr lang="ko-KR" altLang="en-US" dirty="0"/>
              <a:t>가 존재할 수 있으므로</a:t>
            </a:r>
            <a:r>
              <a:rPr lang="en-US" altLang="ko-KR" dirty="0"/>
              <a:t>, </a:t>
            </a:r>
            <a:r>
              <a:rPr lang="ko-KR" altLang="en-US" dirty="0"/>
              <a:t>검색 결과 중 알맞은 </a:t>
            </a:r>
            <a:r>
              <a:rPr lang="en-US" altLang="ko-KR" dirty="0"/>
              <a:t>gene</a:t>
            </a:r>
            <a:r>
              <a:rPr lang="ko-KR" altLang="en-US" dirty="0"/>
              <a:t>을 정하셔서 클릭해주셔야 할 필요가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3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아래로 내려와 보시면 </a:t>
            </a:r>
            <a:r>
              <a:rPr lang="en-US" dirty="0" err="1"/>
              <a:t>GTEx</a:t>
            </a:r>
            <a:r>
              <a:rPr lang="ko-KR" altLang="en-US" dirty="0"/>
              <a:t>에서 가장 유용하게 사용되는 차트로</a:t>
            </a:r>
            <a:r>
              <a:rPr lang="en-US" altLang="ko-KR" dirty="0"/>
              <a:t>, </a:t>
            </a:r>
            <a:r>
              <a:rPr lang="ko-KR" altLang="en-US" dirty="0"/>
              <a:t>조직 별 </a:t>
            </a:r>
            <a:r>
              <a:rPr lang="en-US" altLang="ko-KR" dirty="0"/>
              <a:t>expression </a:t>
            </a:r>
            <a:r>
              <a:rPr lang="ko-KR" altLang="en-US" dirty="0"/>
              <a:t>을 관찰하실 수 있습니다</a:t>
            </a:r>
            <a:r>
              <a:rPr lang="en-US" altLang="ko-KR" dirty="0"/>
              <a:t>. </a:t>
            </a:r>
            <a:r>
              <a:rPr lang="ko-KR" altLang="en-US" dirty="0"/>
              <a:t>제가 살펴보려고 하는 </a:t>
            </a:r>
            <a:r>
              <a:rPr lang="en-US" altLang="ko-KR" dirty="0"/>
              <a:t>SHMT2 </a:t>
            </a:r>
            <a:r>
              <a:rPr lang="ko-KR" altLang="en-US" dirty="0"/>
              <a:t>의 경우 </a:t>
            </a:r>
            <a:r>
              <a:rPr lang="en-US" altLang="ko-KR" dirty="0"/>
              <a:t>liver expression </a:t>
            </a:r>
            <a:r>
              <a:rPr lang="ko-KR" altLang="en-US" dirty="0"/>
              <a:t>이 다른 조직에 비해 비교적 높으므로</a:t>
            </a:r>
            <a:r>
              <a:rPr lang="en-US" altLang="ko-KR" dirty="0"/>
              <a:t>, </a:t>
            </a:r>
            <a:r>
              <a:rPr lang="ko-KR" altLang="en-US" dirty="0"/>
              <a:t>간에서 일정 수준의 기능을 하리라 예측할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이 결과는 어디까지나 정상인 기반의 </a:t>
            </a:r>
            <a:r>
              <a:rPr lang="en-US" altLang="ko-KR" dirty="0"/>
              <a:t>mRNA level</a:t>
            </a:r>
            <a:r>
              <a:rPr lang="ko-KR" altLang="en-US" dirty="0"/>
              <a:t> 을 </a:t>
            </a:r>
            <a:r>
              <a:rPr lang="en-US" altLang="ko-KR" dirty="0"/>
              <a:t>RNA-seq</a:t>
            </a:r>
            <a:r>
              <a:rPr lang="ko-KR" altLang="en-US" dirty="0"/>
              <a:t> 확인한 것으로</a:t>
            </a:r>
            <a:r>
              <a:rPr lang="en-US" altLang="ko-KR" dirty="0"/>
              <a:t>, </a:t>
            </a:r>
            <a:r>
              <a:rPr lang="ko-KR" altLang="en-US" dirty="0"/>
              <a:t>단백질이나 암 등의 데이터가 필요하시다면 </a:t>
            </a:r>
            <a:r>
              <a:rPr lang="en-US" altLang="ko-KR" dirty="0"/>
              <a:t>Human Protein Atlas </a:t>
            </a:r>
            <a:r>
              <a:rPr lang="ko-KR" altLang="en-US" dirty="0"/>
              <a:t>등을 참고하시는 것이 도움이 됩니다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8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아래로 내려갔을 때에는 </a:t>
            </a:r>
            <a:r>
              <a:rPr lang="en-US" altLang="ko-KR" dirty="0"/>
              <a:t>tissue </a:t>
            </a:r>
            <a:r>
              <a:rPr lang="ko-KR" altLang="en-US" dirty="0"/>
              <a:t>별 </a:t>
            </a:r>
            <a:r>
              <a:rPr lang="en-US" altLang="ko-KR" dirty="0"/>
              <a:t>exon </a:t>
            </a:r>
            <a:r>
              <a:rPr lang="ko-KR" altLang="en-US" dirty="0"/>
              <a:t>분포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eQTL</a:t>
            </a:r>
            <a:r>
              <a:rPr lang="en-US" altLang="ko-KR" dirty="0"/>
              <a:t>, </a:t>
            </a:r>
            <a:r>
              <a:rPr lang="en-US" altLang="ko-KR" dirty="0" err="1"/>
              <a:t>sQTL</a:t>
            </a:r>
            <a:r>
              <a:rPr lang="en-US" altLang="ko-KR" dirty="0"/>
              <a:t> </a:t>
            </a:r>
            <a:r>
              <a:rPr lang="ko-KR" altLang="en-US" dirty="0"/>
              <a:t>등의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일반적으로는 </a:t>
            </a:r>
            <a:r>
              <a:rPr lang="en-US" altLang="ko-KR" dirty="0"/>
              <a:t>reference </a:t>
            </a:r>
            <a:r>
              <a:rPr lang="ko-KR" altLang="en-US" dirty="0"/>
              <a:t>로 사용하여 </a:t>
            </a:r>
            <a:r>
              <a:rPr lang="en-US" altLang="ko-KR" dirty="0" err="1"/>
              <a:t>eQTL</a:t>
            </a:r>
            <a:r>
              <a:rPr lang="en-US" altLang="ko-KR" dirty="0"/>
              <a:t> </a:t>
            </a:r>
            <a:r>
              <a:rPr lang="ko-KR" altLang="en-US" dirty="0"/>
              <a:t>결과가 </a:t>
            </a:r>
            <a:r>
              <a:rPr lang="en-US" altLang="ko-KR" dirty="0" err="1"/>
              <a:t>GTEx</a:t>
            </a:r>
            <a:r>
              <a:rPr lang="ko-KR" altLang="en-US" dirty="0"/>
              <a:t>와 얼마나 겹치는지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genotype </a:t>
            </a:r>
            <a:r>
              <a:rPr lang="ko-KR" altLang="en-US" dirty="0"/>
              <a:t>별로 </a:t>
            </a:r>
            <a:r>
              <a:rPr lang="en-US" altLang="ko-KR" dirty="0"/>
              <a:t>expression </a:t>
            </a:r>
            <a:r>
              <a:rPr lang="ko-KR" altLang="en-US" dirty="0"/>
              <a:t>변화가 어떤지를 확인하는 데에 사용합니다</a:t>
            </a:r>
            <a:r>
              <a:rPr lang="en-US" altLang="ko-KR" dirty="0"/>
              <a:t>. </a:t>
            </a:r>
            <a:r>
              <a:rPr lang="en-US" altLang="ko-KR" dirty="0" err="1"/>
              <a:t>GTEx</a:t>
            </a:r>
            <a:r>
              <a:rPr lang="ko-KR" altLang="en-US" dirty="0"/>
              <a:t>의 </a:t>
            </a:r>
            <a:r>
              <a:rPr lang="en-US" altLang="ko-KR" dirty="0" err="1"/>
              <a:t>eQTL</a:t>
            </a:r>
            <a:r>
              <a:rPr lang="en-US" altLang="ko-KR" dirty="0"/>
              <a:t> </a:t>
            </a:r>
            <a:r>
              <a:rPr lang="ko-KR" altLang="en-US" dirty="0"/>
              <a:t>결과는 일부 검증되어 있기는 하지만</a:t>
            </a:r>
            <a:r>
              <a:rPr lang="en-US" altLang="ko-KR" dirty="0"/>
              <a:t>,</a:t>
            </a:r>
            <a:r>
              <a:rPr lang="ko-KR" altLang="en-US" dirty="0"/>
              <a:t> 어디까지나 </a:t>
            </a:r>
            <a:r>
              <a:rPr lang="en-US" altLang="ko-KR" dirty="0"/>
              <a:t>computational approach </a:t>
            </a:r>
            <a:r>
              <a:rPr lang="ko-KR" altLang="en-US" dirty="0"/>
              <a:t>로 얻은 </a:t>
            </a:r>
            <a:r>
              <a:rPr lang="en-US" altLang="ko-KR" dirty="0"/>
              <a:t>data</a:t>
            </a:r>
            <a:r>
              <a:rPr lang="ko-KR" altLang="en-US" dirty="0"/>
              <a:t>이므로 실제 실험적 연구에 적용할 때에는 유의할 필요가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9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NHGRI</a:t>
            </a:r>
            <a:r>
              <a:rPr lang="ko-KR" altLang="en-US" dirty="0"/>
              <a:t>가 주도하는 </a:t>
            </a:r>
            <a:r>
              <a:rPr lang="en-US" dirty="0"/>
              <a:t>ENCODE</a:t>
            </a:r>
            <a:r>
              <a:rPr lang="ko-KR" altLang="en-US" dirty="0"/>
              <a:t>는 </a:t>
            </a:r>
            <a:r>
              <a:rPr lang="en-US" altLang="ko-KR" dirty="0"/>
              <a:t>DNA element</a:t>
            </a:r>
            <a:r>
              <a:rPr lang="ko-KR" altLang="en-US" dirty="0"/>
              <a:t>에 대한 광범위한 실험 정보 및 데이터를 정리하여 제공하고 있습니다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DNA element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연구는</a:t>
            </a:r>
            <a:r>
              <a:rPr lang="en-US" altLang="ko-KR" dirty="0"/>
              <a:t> </a:t>
            </a:r>
            <a:r>
              <a:rPr lang="ko-KR" altLang="en-US" dirty="0"/>
              <a:t>대부분의 경우 </a:t>
            </a:r>
            <a:r>
              <a:rPr lang="en-US" altLang="ko-KR" dirty="0"/>
              <a:t>NGS</a:t>
            </a:r>
            <a:r>
              <a:rPr lang="ko-KR" altLang="en-US" dirty="0"/>
              <a:t>를 이용하여 </a:t>
            </a:r>
            <a:r>
              <a:rPr lang="en-US" altLang="ko-KR" dirty="0"/>
              <a:t>high-throughput </a:t>
            </a:r>
            <a:r>
              <a:rPr lang="ko-KR" altLang="en-US" dirty="0"/>
              <a:t>하게 진행되므로</a:t>
            </a:r>
            <a:r>
              <a:rPr lang="en-US" altLang="ko-KR" dirty="0"/>
              <a:t>, ENCODE </a:t>
            </a:r>
            <a:r>
              <a:rPr lang="ko-KR" altLang="en-US" dirty="0"/>
              <a:t>역시 여러</a:t>
            </a:r>
            <a:r>
              <a:rPr lang="en-US" altLang="ko-KR" dirty="0"/>
              <a:t>  ngs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이용하는</a:t>
            </a:r>
            <a:r>
              <a:rPr lang="en-US" altLang="ko-KR" dirty="0"/>
              <a:t> </a:t>
            </a:r>
            <a:r>
              <a:rPr lang="ko-KR" altLang="en-US" dirty="0"/>
              <a:t>실험 정보를 정리해서 제공하고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실험 정보는 생물종</a:t>
            </a:r>
            <a:r>
              <a:rPr lang="en-US" altLang="ko-KR" dirty="0"/>
              <a:t>, </a:t>
            </a:r>
            <a:r>
              <a:rPr lang="ko-KR" altLang="en-US" dirty="0"/>
              <a:t>유래 조직</a:t>
            </a:r>
            <a:r>
              <a:rPr lang="en-US" altLang="ko-KR" dirty="0"/>
              <a:t>, </a:t>
            </a:r>
            <a:r>
              <a:rPr lang="ko-KR" altLang="en-US" dirty="0"/>
              <a:t>실험 종류별로 큰 차이를 보이므로 </a:t>
            </a:r>
            <a:r>
              <a:rPr lang="en-US" altLang="ko-KR" dirty="0"/>
              <a:t>portal </a:t>
            </a:r>
            <a:r>
              <a:rPr lang="ko-KR" altLang="en-US" dirty="0"/>
              <a:t>에서 필요한 정보를 선별하고</a:t>
            </a:r>
            <a:r>
              <a:rPr lang="en-US" altLang="ko-KR" dirty="0"/>
              <a:t>, export</a:t>
            </a:r>
            <a:r>
              <a:rPr lang="ko-KR" altLang="en-US" dirty="0"/>
              <a:t>할 필요가 있습니다</a:t>
            </a:r>
            <a:r>
              <a:rPr lang="en-US" altLang="ko-KR" dirty="0"/>
              <a:t>. </a:t>
            </a:r>
            <a:r>
              <a:rPr lang="ko-KR" altLang="en-US" dirty="0"/>
              <a:t>이번 실습에서는 이와 관련하여 </a:t>
            </a:r>
            <a:r>
              <a:rPr lang="en-US" altLang="ko-KR" dirty="0"/>
              <a:t>portal</a:t>
            </a:r>
            <a:r>
              <a:rPr lang="ko-KR" altLang="en-US" dirty="0"/>
              <a:t>을 통해 데이터를 정리하고 </a:t>
            </a:r>
            <a:r>
              <a:rPr lang="en-US" altLang="ko-KR" dirty="0"/>
              <a:t>export</a:t>
            </a:r>
            <a:r>
              <a:rPr lang="ko-KR" altLang="en-US" dirty="0"/>
              <a:t>하여 </a:t>
            </a:r>
            <a:r>
              <a:rPr lang="en-US" altLang="ko-KR" dirty="0"/>
              <a:t>UCSC</a:t>
            </a:r>
            <a:r>
              <a:rPr lang="ko-KR" altLang="en-US" dirty="0"/>
              <a:t>나 </a:t>
            </a:r>
            <a:r>
              <a:rPr lang="en-US" altLang="ko-KR" dirty="0"/>
              <a:t>bed file</a:t>
            </a:r>
            <a:r>
              <a:rPr lang="ko-KR" altLang="en-US" dirty="0"/>
              <a:t>로 확인하는 방법을 다뤄보도록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</a:t>
            </a:r>
            <a:r>
              <a:rPr lang="ko-KR" altLang="en-US" dirty="0"/>
              <a:t>의 </a:t>
            </a:r>
            <a:r>
              <a:rPr lang="en-US" altLang="ko-KR" dirty="0"/>
              <a:t>dataset overview </a:t>
            </a:r>
            <a:r>
              <a:rPr lang="ko-KR" altLang="en-US" dirty="0"/>
              <a:t>를 제공하는 페이지가 바로 아래에 있습니다</a:t>
            </a:r>
            <a:r>
              <a:rPr lang="en-US" altLang="ko-KR" dirty="0"/>
              <a:t>. ENCODE</a:t>
            </a:r>
            <a:r>
              <a:rPr lang="ko-KR" altLang="en-US" dirty="0"/>
              <a:t>는 여러 프로젝트를 종합적으로 제공하며 </a:t>
            </a:r>
            <a:r>
              <a:rPr lang="en-US" altLang="ko-KR" dirty="0" err="1"/>
              <a:t>biosample</a:t>
            </a:r>
            <a:r>
              <a:rPr lang="en-US" altLang="ko-KR" dirty="0"/>
              <a:t> type </a:t>
            </a:r>
            <a:r>
              <a:rPr lang="ko-KR" altLang="en-US" dirty="0"/>
              <a:t>역시 다양합니다</a:t>
            </a:r>
            <a:r>
              <a:rPr lang="en-US" altLang="ko-KR" dirty="0"/>
              <a:t>. Assay </a:t>
            </a:r>
            <a:r>
              <a:rPr lang="ko-KR" altLang="en-US" dirty="0"/>
              <a:t>의 경우 </a:t>
            </a:r>
            <a:r>
              <a:rPr lang="en-US" altLang="ko-KR" dirty="0"/>
              <a:t>DNA binding </a:t>
            </a:r>
            <a:r>
              <a:rPr lang="ko-KR" altLang="en-US" dirty="0"/>
              <a:t>정보나 </a:t>
            </a:r>
            <a:r>
              <a:rPr lang="en-US" altLang="ko-KR" dirty="0"/>
              <a:t>Transcription </a:t>
            </a:r>
            <a:r>
              <a:rPr lang="ko-KR" altLang="en-US" dirty="0"/>
              <a:t>정보가 가장 많으며</a:t>
            </a:r>
            <a:r>
              <a:rPr lang="en-US" altLang="ko-KR" dirty="0"/>
              <a:t>, </a:t>
            </a:r>
            <a:r>
              <a:rPr lang="ko-KR" altLang="en-US" dirty="0"/>
              <a:t>이외에도 여러가지 정보를 제공하고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4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</a:t>
            </a:r>
            <a:r>
              <a:rPr lang="ko-KR" altLang="en-US" dirty="0"/>
              <a:t>에서 가장 일반적으로 데이터를 얻는 방법은 </a:t>
            </a:r>
            <a:r>
              <a:rPr lang="en-US" altLang="ko-KR" dirty="0"/>
              <a:t>Experimental matrix </a:t>
            </a:r>
            <a:r>
              <a:rPr lang="ko-KR" altLang="en-US" dirty="0"/>
              <a:t>를 통해 원하는 대상에 대한 실험 정보를 한번에 내려받는 것으로</a:t>
            </a:r>
            <a:r>
              <a:rPr lang="en-US" altLang="ko-KR" dirty="0"/>
              <a:t>, </a:t>
            </a:r>
            <a:r>
              <a:rPr lang="ko-KR" altLang="en-US" dirty="0"/>
              <a:t>화살표로 표시한 </a:t>
            </a:r>
            <a:r>
              <a:rPr lang="en-US" altLang="ko-KR" dirty="0"/>
              <a:t>Data – Experimental matrix </a:t>
            </a:r>
            <a:r>
              <a:rPr lang="ko-KR" altLang="en-US" dirty="0"/>
              <a:t>를 따라가 보시면 접근이 가능합니다</a:t>
            </a:r>
            <a:r>
              <a:rPr lang="en-US" altLang="ko-KR" dirty="0"/>
              <a:t>. </a:t>
            </a:r>
            <a:r>
              <a:rPr lang="ko-KR" altLang="en-US" dirty="0"/>
              <a:t>앞서 </a:t>
            </a:r>
            <a:r>
              <a:rPr lang="en-US" altLang="ko-KR" dirty="0" err="1"/>
              <a:t>gnomad</a:t>
            </a:r>
            <a:r>
              <a:rPr lang="ko-KR" altLang="en-US" dirty="0"/>
              <a:t>와 같이 단순히</a:t>
            </a:r>
            <a:r>
              <a:rPr lang="en-US" altLang="ko-KR" dirty="0"/>
              <a:t>  target</a:t>
            </a:r>
            <a:r>
              <a:rPr lang="ko-KR" altLang="en-US" dirty="0"/>
              <a:t>을 검색해 보는 방법도 있지만</a:t>
            </a:r>
            <a:r>
              <a:rPr lang="en-US" altLang="ko-KR" dirty="0"/>
              <a:t>, </a:t>
            </a:r>
            <a:r>
              <a:rPr lang="ko-KR" altLang="en-US" dirty="0"/>
              <a:t>여러개의 실험을 </a:t>
            </a:r>
            <a:r>
              <a:rPr lang="en-US" altLang="ko-KR" dirty="0"/>
              <a:t>category </a:t>
            </a:r>
            <a:r>
              <a:rPr lang="ko-KR" altLang="en-US" dirty="0"/>
              <a:t>별로 보시기에는 이 쪽이 더 도움이 될 것 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1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 matrix </a:t>
            </a:r>
            <a:r>
              <a:rPr lang="ko-KR" altLang="en-US" dirty="0"/>
              <a:t>에 들어가시면 실제로 저장된 모든 </a:t>
            </a:r>
            <a:r>
              <a:rPr lang="en-US" altLang="ko-KR" dirty="0"/>
              <a:t>assay </a:t>
            </a:r>
            <a:r>
              <a:rPr lang="ko-KR" altLang="en-US" dirty="0"/>
              <a:t>가 조직별</a:t>
            </a:r>
            <a:r>
              <a:rPr lang="en-US" altLang="ko-KR" dirty="0"/>
              <a:t>, </a:t>
            </a:r>
            <a:r>
              <a:rPr lang="ko-KR" altLang="en-US" dirty="0"/>
              <a:t>실험별로 다양하게 정리되어 있으며 각각의 데이터들은 모두 다운로드가 가능합니다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왼쪽에 보이는 다양한 </a:t>
            </a:r>
            <a:r>
              <a:rPr lang="en-US" altLang="ko-KR" dirty="0"/>
              <a:t>filter</a:t>
            </a:r>
            <a:r>
              <a:rPr lang="ko-KR" altLang="en-US" dirty="0"/>
              <a:t>를 사용해서 정리가 가능합니다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‘</a:t>
            </a:r>
            <a:r>
              <a:rPr lang="ko-KR" altLang="en-US" dirty="0"/>
              <a:t>인간</a:t>
            </a:r>
            <a:r>
              <a:rPr lang="en-US" altLang="ko-KR" dirty="0"/>
              <a:t>‘, ‘</a:t>
            </a:r>
            <a:r>
              <a:rPr lang="ko-KR" altLang="en-US" dirty="0"/>
              <a:t>간</a:t>
            </a:r>
            <a:r>
              <a:rPr lang="en-US" altLang="ko-KR" dirty="0"/>
              <a:t>’, ‘</a:t>
            </a:r>
            <a:r>
              <a:rPr lang="ko-KR" altLang="en-US" dirty="0"/>
              <a:t>조직</a:t>
            </a:r>
            <a:r>
              <a:rPr lang="en-US" altLang="ko-KR" dirty="0"/>
              <a:t>’ </a:t>
            </a:r>
            <a:r>
              <a:rPr lang="ko-KR" altLang="en-US" dirty="0"/>
              <a:t>등의 키워드를 사용해서 </a:t>
            </a:r>
            <a:r>
              <a:rPr lang="en-US" altLang="ko-KR" dirty="0"/>
              <a:t>in vivo human liver</a:t>
            </a:r>
            <a:r>
              <a:rPr lang="ko-KR" altLang="en-US" dirty="0"/>
              <a:t>에서의 </a:t>
            </a:r>
            <a:r>
              <a:rPr lang="en-US" altLang="ko-KR" dirty="0"/>
              <a:t>DNA binding assay </a:t>
            </a:r>
            <a:r>
              <a:rPr lang="ko-KR" altLang="en-US" dirty="0"/>
              <a:t>들의 데이터를 얻어보도록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28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스크롤을 내려 보시면</a:t>
            </a:r>
            <a:r>
              <a:rPr lang="en-US" altLang="ko-KR" dirty="0"/>
              <a:t>,  </a:t>
            </a:r>
            <a:r>
              <a:rPr lang="ko-KR" altLang="en-US" dirty="0"/>
              <a:t>왼쪽</a:t>
            </a:r>
            <a:r>
              <a:rPr lang="en-US" altLang="ko-KR" dirty="0"/>
              <a:t> </a:t>
            </a:r>
            <a:r>
              <a:rPr lang="ko-KR" altLang="en-US" dirty="0"/>
              <a:t>컬럼에서</a:t>
            </a:r>
            <a:r>
              <a:rPr lang="en-US" altLang="ko-KR" dirty="0"/>
              <a:t> </a:t>
            </a:r>
            <a:r>
              <a:rPr lang="ko-KR" altLang="en-US" dirty="0"/>
              <a:t>오른쪽 박스처럼 필터링이 가능합니다</a:t>
            </a:r>
            <a:r>
              <a:rPr lang="en-US" altLang="ko-KR" dirty="0"/>
              <a:t>.  </a:t>
            </a:r>
            <a:r>
              <a:rPr lang="ko-KR" altLang="en-US" dirty="0"/>
              <a:t>필터를 진행한 경우 가운데 표와 같이</a:t>
            </a:r>
            <a:r>
              <a:rPr lang="en-US" altLang="ko-KR" dirty="0"/>
              <a:t>, human</a:t>
            </a:r>
            <a:r>
              <a:rPr lang="ko-KR" altLang="en-US" dirty="0"/>
              <a:t> </a:t>
            </a:r>
            <a:r>
              <a:rPr lang="en-US" altLang="ko-KR" dirty="0"/>
              <a:t>liver</a:t>
            </a:r>
            <a:r>
              <a:rPr lang="ko-KR" altLang="en-US" dirty="0"/>
              <a:t> </a:t>
            </a:r>
            <a:r>
              <a:rPr lang="en-US" altLang="ko-KR" dirty="0"/>
              <a:t>tissue</a:t>
            </a:r>
            <a:r>
              <a:rPr lang="ko-KR" altLang="en-US" dirty="0"/>
              <a:t> 의 </a:t>
            </a:r>
            <a:r>
              <a:rPr lang="en-US" altLang="ko-KR" dirty="0"/>
              <a:t>chip-seq, histone chip-seq, </a:t>
            </a:r>
            <a:r>
              <a:rPr lang="en-US" altLang="ko-KR" dirty="0" err="1"/>
              <a:t>dnase</a:t>
            </a:r>
            <a:r>
              <a:rPr lang="en-US" altLang="ko-KR" dirty="0"/>
              <a:t>-seq </a:t>
            </a:r>
            <a:r>
              <a:rPr lang="ko-KR" altLang="en-US" dirty="0"/>
              <a:t>등의 </a:t>
            </a:r>
            <a:r>
              <a:rPr lang="en-US" altLang="ko-KR" dirty="0"/>
              <a:t>data</a:t>
            </a:r>
            <a:r>
              <a:rPr lang="ko-KR" altLang="en-US" dirty="0"/>
              <a:t>를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 err="1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binding element assay </a:t>
            </a:r>
            <a:r>
              <a:rPr lang="ko-KR" altLang="en-US" dirty="0"/>
              <a:t>의 경우</a:t>
            </a:r>
            <a:r>
              <a:rPr lang="en-US" altLang="ko-KR" dirty="0"/>
              <a:t>, transcript data</a:t>
            </a:r>
            <a:r>
              <a:rPr lang="ko-KR" altLang="en-US" dirty="0"/>
              <a:t>와는 다르게 대상 </a:t>
            </a:r>
            <a:r>
              <a:rPr lang="en-US" altLang="ko-KR" dirty="0"/>
              <a:t>DNA</a:t>
            </a:r>
            <a:r>
              <a:rPr lang="ko-KR" altLang="en-US" dirty="0"/>
              <a:t>가 어디에 </a:t>
            </a:r>
            <a:r>
              <a:rPr lang="en-US" altLang="ko-KR" dirty="0"/>
              <a:t>interaction </a:t>
            </a:r>
            <a:r>
              <a:rPr lang="ko-KR" altLang="en-US" dirty="0"/>
              <a:t>하는지를  파일로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list</a:t>
            </a:r>
            <a:r>
              <a:rPr lang="ko-KR" altLang="en-US" dirty="0"/>
              <a:t>나 </a:t>
            </a:r>
            <a:r>
              <a:rPr lang="en-US" altLang="ko-KR" dirty="0"/>
              <a:t>ENCODE </a:t>
            </a:r>
            <a:r>
              <a:rPr lang="ko-KR" altLang="en-US" dirty="0"/>
              <a:t>내의 기능을 이용한 확인이 가능하지만</a:t>
            </a:r>
            <a:r>
              <a:rPr lang="en-US" altLang="ko-KR" dirty="0"/>
              <a:t>, </a:t>
            </a:r>
            <a:r>
              <a:rPr lang="ko-KR" altLang="en-US" dirty="0"/>
              <a:t>편의를 위해서 앞선 강의에서 설명해주신 </a:t>
            </a:r>
            <a:r>
              <a:rPr lang="en-US" altLang="ko-KR" dirty="0"/>
              <a:t>UCSC genome browser </a:t>
            </a:r>
            <a:r>
              <a:rPr lang="ko-KR" altLang="en-US" dirty="0"/>
              <a:t>에 </a:t>
            </a:r>
            <a:r>
              <a:rPr lang="en-US" altLang="ko-KR" dirty="0"/>
              <a:t>export</a:t>
            </a:r>
            <a:r>
              <a:rPr lang="ko-KR" altLang="en-US" dirty="0"/>
              <a:t>하여 필요한 부분을 찾아보거나</a:t>
            </a:r>
            <a:r>
              <a:rPr lang="en-US" altLang="ko-KR" dirty="0"/>
              <a:t>, UCSC table browser </a:t>
            </a:r>
            <a:r>
              <a:rPr lang="ko-KR" altLang="en-US" dirty="0"/>
              <a:t>를 이용하여 여러 </a:t>
            </a:r>
            <a:r>
              <a:rPr lang="en-US" altLang="ko-KR" dirty="0"/>
              <a:t>data</a:t>
            </a:r>
            <a:r>
              <a:rPr lang="ko-KR" altLang="en-US" dirty="0"/>
              <a:t>를 모아서 </a:t>
            </a:r>
            <a:r>
              <a:rPr lang="en-US" altLang="ko-KR" dirty="0"/>
              <a:t>export </a:t>
            </a:r>
            <a:r>
              <a:rPr lang="ko-KR" altLang="en-US" dirty="0"/>
              <a:t>할 수 있도록 하는 기능이 존재합니다</a:t>
            </a:r>
            <a:r>
              <a:rPr lang="en-US" altLang="ko-KR" dirty="0"/>
              <a:t>. </a:t>
            </a:r>
            <a:r>
              <a:rPr lang="ko-KR" altLang="en-US" dirty="0"/>
              <a:t>따라서 이번 실습에서는 이들을 </a:t>
            </a:r>
            <a:r>
              <a:rPr lang="en-US" altLang="ko-KR" dirty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UCSC</a:t>
            </a:r>
            <a:r>
              <a:rPr lang="ko-KR" altLang="en-US" dirty="0"/>
              <a:t>에서 한번 열어보도록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다루는 </a:t>
            </a:r>
            <a:r>
              <a:rPr lang="en-US" altLang="ko-KR" dirty="0"/>
              <a:t>Repository </a:t>
            </a:r>
            <a:r>
              <a:rPr lang="ko-KR" altLang="en-US" dirty="0"/>
              <a:t>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 Variant Information </a:t>
            </a:r>
            <a:r>
              <a:rPr lang="ko-KR" altLang="en-US" dirty="0"/>
              <a:t>및 </a:t>
            </a:r>
            <a:r>
              <a:rPr lang="en-US" altLang="ko-KR" dirty="0" err="1"/>
              <a:t>pLI</a:t>
            </a:r>
            <a:r>
              <a:rPr lang="en-US" altLang="ko-KR" dirty="0"/>
              <a:t> score</a:t>
            </a:r>
            <a:r>
              <a:rPr lang="ko-KR" altLang="en-US" dirty="0"/>
              <a:t>에 관련하여 </a:t>
            </a:r>
            <a:r>
              <a:rPr lang="en-US" altLang="ko-KR" dirty="0" err="1"/>
              <a:t>GnomAD</a:t>
            </a:r>
            <a:r>
              <a:rPr lang="en-US" altLang="ko-KR" dirty="0"/>
              <a:t>, Tissue Expression </a:t>
            </a:r>
            <a:r>
              <a:rPr lang="ko-KR" altLang="en-US" dirty="0"/>
              <a:t>및 </a:t>
            </a:r>
            <a:r>
              <a:rPr lang="en-US" altLang="ko-KR" dirty="0" err="1"/>
              <a:t>eQTL</a:t>
            </a:r>
            <a:r>
              <a:rPr lang="ko-KR" altLang="en-US" dirty="0"/>
              <a:t>과 관련하여 </a:t>
            </a:r>
            <a:r>
              <a:rPr lang="en-US" altLang="ko-KR" dirty="0" err="1"/>
              <a:t>GTEx</a:t>
            </a:r>
            <a:r>
              <a:rPr lang="ko-KR" altLang="en-US" dirty="0"/>
              <a:t>에 관하여 말씀드리겠습니다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 DNA chip seq dataset </a:t>
            </a:r>
            <a:r>
              <a:rPr lang="ko-KR" altLang="en-US" dirty="0"/>
              <a:t>을 비롯한 실험 정보를 제공하는 </a:t>
            </a:r>
            <a:r>
              <a:rPr lang="en-US" altLang="ko-KR" dirty="0"/>
              <a:t>ENCODE, NGS </a:t>
            </a:r>
            <a:r>
              <a:rPr lang="ko-KR" altLang="en-US" dirty="0"/>
              <a:t>및 </a:t>
            </a:r>
            <a:r>
              <a:rPr lang="en-US" altLang="ko-KR" dirty="0"/>
              <a:t>Microarray expression Dataset </a:t>
            </a:r>
            <a:r>
              <a:rPr lang="ko-KR" altLang="en-US" dirty="0"/>
              <a:t>및 다양한 </a:t>
            </a:r>
            <a:r>
              <a:rPr lang="en-US" altLang="ko-KR" dirty="0" err="1"/>
              <a:t>ngs</a:t>
            </a:r>
            <a:r>
              <a:rPr lang="ko-KR" altLang="en-US" dirty="0"/>
              <a:t> </a:t>
            </a:r>
            <a:r>
              <a:rPr lang="en-US" altLang="ko-KR" dirty="0"/>
              <a:t>RAW data </a:t>
            </a:r>
            <a:r>
              <a:rPr lang="ko-KR" altLang="en-US" dirty="0"/>
              <a:t>제공하는 </a:t>
            </a:r>
            <a:r>
              <a:rPr lang="en-US" altLang="ko-KR" dirty="0"/>
              <a:t>GEO</a:t>
            </a:r>
            <a:r>
              <a:rPr lang="ko-KR" altLang="en-US" dirty="0"/>
              <a:t>를 말씀드리고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en-US" altLang="ko-KR" dirty="0"/>
              <a:t>UK biobank </a:t>
            </a:r>
            <a:r>
              <a:rPr lang="ko-KR" altLang="en-US" dirty="0"/>
              <a:t>에 대한 간단한 소개를 진행하겠습니다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64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UCSC </a:t>
            </a:r>
            <a:r>
              <a:rPr lang="ko-KR" altLang="en-US" dirty="0"/>
              <a:t>로 </a:t>
            </a:r>
            <a:r>
              <a:rPr lang="en-US" altLang="ko-KR" dirty="0"/>
              <a:t>export </a:t>
            </a:r>
            <a:r>
              <a:rPr lang="ko-KR" altLang="en-US" dirty="0"/>
              <a:t>하기 위하여 </a:t>
            </a:r>
            <a:r>
              <a:rPr lang="en-US" altLang="ko-KR" dirty="0"/>
              <a:t>visualize</a:t>
            </a:r>
            <a:r>
              <a:rPr lang="ko-KR" altLang="en-US" dirty="0"/>
              <a:t>를 눌러 주시면</a:t>
            </a:r>
            <a:r>
              <a:rPr lang="en-US" altLang="ko-KR" dirty="0"/>
              <a:t>, </a:t>
            </a:r>
            <a:r>
              <a:rPr lang="ko-KR" altLang="en-US" dirty="0"/>
              <a:t>새 창으로 </a:t>
            </a:r>
            <a:r>
              <a:rPr lang="en-US" altLang="ko-KR" dirty="0"/>
              <a:t>UCSC</a:t>
            </a:r>
            <a:r>
              <a:rPr lang="ko-KR" altLang="en-US" dirty="0"/>
              <a:t>가 나옵니다</a:t>
            </a:r>
            <a:r>
              <a:rPr lang="en-US" altLang="ko-KR" dirty="0"/>
              <a:t>. Ucsc </a:t>
            </a:r>
            <a:r>
              <a:rPr lang="ko-KR" altLang="en-US" dirty="0"/>
              <a:t>자체</a:t>
            </a:r>
            <a:r>
              <a:rPr lang="en-US" altLang="ko-KR" dirty="0"/>
              <a:t> visualization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이용하면</a:t>
            </a:r>
            <a:r>
              <a:rPr lang="en-US" altLang="ko-KR" dirty="0"/>
              <a:t>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위치에서의</a:t>
            </a:r>
            <a:r>
              <a:rPr lang="en-US" altLang="ko-KR" dirty="0"/>
              <a:t> binding signal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실험별로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</a:t>
            </a:r>
            <a:r>
              <a:rPr lang="ko-KR" altLang="en-US" dirty="0"/>
              <a:t>가능합니다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UCSC</a:t>
            </a:r>
            <a:r>
              <a:rPr lang="ko-KR" altLang="en-US" dirty="0"/>
              <a:t>에서 </a:t>
            </a:r>
            <a:r>
              <a:rPr lang="en-US" altLang="ko-KR" dirty="0"/>
              <a:t>data</a:t>
            </a:r>
            <a:r>
              <a:rPr lang="ko-KR" altLang="en-US" dirty="0"/>
              <a:t>를 내보내기 위해서는 </a:t>
            </a:r>
            <a:r>
              <a:rPr lang="en-US" altLang="ko-KR" dirty="0"/>
              <a:t>table browser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화살표 표시를 따라가면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3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</a:t>
            </a:r>
            <a:r>
              <a:rPr lang="en-US" altLang="ko-KR" dirty="0"/>
              <a:t>table</a:t>
            </a:r>
            <a:r>
              <a:rPr lang="ko-KR" altLang="en-US" dirty="0"/>
              <a:t>을 눌러 </a:t>
            </a:r>
            <a:r>
              <a:rPr lang="en-US" altLang="ko-KR" dirty="0"/>
              <a:t>‘Hub’ </a:t>
            </a:r>
            <a:r>
              <a:rPr lang="ko-KR" altLang="en-US" dirty="0"/>
              <a:t>클릭해 주신 뒤</a:t>
            </a:r>
            <a:r>
              <a:rPr lang="en-US" altLang="ko-KR" dirty="0"/>
              <a:t>, output filename </a:t>
            </a:r>
            <a:r>
              <a:rPr lang="ko-KR" altLang="en-US" dirty="0"/>
              <a:t>을 정하여 내보내면 됩니다</a:t>
            </a:r>
            <a:r>
              <a:rPr lang="en-US" altLang="ko-KR" dirty="0"/>
              <a:t>. Filename </a:t>
            </a:r>
            <a:r>
              <a:rPr lang="ko-KR" altLang="en-US" dirty="0"/>
              <a:t>을 정하지 않는 경우에는 새 창에 </a:t>
            </a:r>
            <a:r>
              <a:rPr lang="en-US" altLang="ko-KR" dirty="0"/>
              <a:t>text </a:t>
            </a:r>
            <a:r>
              <a:rPr lang="ko-KR" altLang="en-US" dirty="0"/>
              <a:t>형태로 표시됩니다</a:t>
            </a:r>
            <a:r>
              <a:rPr lang="en-US" altLang="ko-KR" dirty="0"/>
              <a:t>. </a:t>
            </a:r>
            <a:r>
              <a:rPr lang="ko-KR" altLang="en-US" dirty="0"/>
              <a:t>이 데이터를 한번 열어보겠습니다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GTF</a:t>
            </a:r>
            <a:r>
              <a:rPr lang="ko-KR" altLang="en-US" dirty="0"/>
              <a:t> 형태의 파일을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이들은 각 </a:t>
            </a:r>
            <a:r>
              <a:rPr lang="en-US" altLang="ko-KR" dirty="0"/>
              <a:t>chip-seq </a:t>
            </a:r>
            <a:r>
              <a:rPr lang="ko-KR" altLang="en-US" dirty="0"/>
              <a:t>등으로 </a:t>
            </a:r>
            <a:r>
              <a:rPr lang="en-US" altLang="ko-KR" dirty="0"/>
              <a:t>binding</a:t>
            </a:r>
            <a:r>
              <a:rPr lang="ko-KR" altLang="en-US" dirty="0"/>
              <a:t>이 일어난 </a:t>
            </a:r>
            <a:r>
              <a:rPr lang="en-US" altLang="ko-KR" dirty="0"/>
              <a:t>DNA element</a:t>
            </a:r>
            <a:r>
              <a:rPr lang="ko-KR" altLang="en-US" dirty="0"/>
              <a:t>를 표시한 것으로</a:t>
            </a:r>
            <a:r>
              <a:rPr lang="en-US" altLang="ko-KR" dirty="0"/>
              <a:t>, </a:t>
            </a:r>
            <a:r>
              <a:rPr lang="ko-KR" altLang="en-US" dirty="0"/>
              <a:t>다른 분석에 사용하거나 </a:t>
            </a:r>
            <a:r>
              <a:rPr lang="en-US" altLang="ko-KR" dirty="0"/>
              <a:t>IGV</a:t>
            </a:r>
            <a:r>
              <a:rPr lang="ko-KR" altLang="en-US" dirty="0"/>
              <a:t>등을 통해 </a:t>
            </a:r>
            <a:r>
              <a:rPr lang="en-US" altLang="ko-KR" dirty="0"/>
              <a:t>visualize </a:t>
            </a:r>
            <a:r>
              <a:rPr lang="ko-KR" altLang="en-US" dirty="0"/>
              <a:t>하는 데에 사용합니다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실제 데이터를 각각 다운로드 받을수 있는 기능도 </a:t>
            </a:r>
            <a:r>
              <a:rPr lang="en-US" altLang="ko-KR" dirty="0"/>
              <a:t>ENCODE </a:t>
            </a:r>
            <a:r>
              <a:rPr lang="ko-KR" altLang="en-US" dirty="0"/>
              <a:t>내에 존재합니다</a:t>
            </a:r>
            <a:r>
              <a:rPr lang="en-US" altLang="ko-KR" dirty="0"/>
              <a:t>. </a:t>
            </a:r>
            <a:r>
              <a:rPr lang="ko-KR" altLang="en-US" dirty="0"/>
              <a:t>앞선 </a:t>
            </a:r>
            <a:r>
              <a:rPr lang="en-US" altLang="ko-KR" dirty="0"/>
              <a:t>portal</a:t>
            </a:r>
            <a:r>
              <a:rPr lang="ko-KR" altLang="en-US" dirty="0"/>
              <a:t>에서 </a:t>
            </a:r>
            <a:r>
              <a:rPr lang="en-US" altLang="ko-KR" dirty="0"/>
              <a:t>download</a:t>
            </a:r>
            <a:r>
              <a:rPr lang="ko-KR" altLang="en-US" dirty="0"/>
              <a:t>를 누르시면</a:t>
            </a:r>
            <a:r>
              <a:rPr lang="en-US" altLang="ko-KR" dirty="0"/>
              <a:t>, </a:t>
            </a:r>
            <a:r>
              <a:rPr lang="ko-KR" altLang="en-US" dirty="0"/>
              <a:t>링크가 여러개 포함되어 있는 텍스트 파일을 내려받으실 수 있는데</a:t>
            </a:r>
            <a:r>
              <a:rPr lang="en-US" altLang="ko-KR" dirty="0"/>
              <a:t>, </a:t>
            </a:r>
            <a:r>
              <a:rPr lang="ko-KR" altLang="en-US" dirty="0"/>
              <a:t>화살표를 눌러주시면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다운받아 보시면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raw data</a:t>
            </a:r>
            <a:r>
              <a:rPr lang="ko-KR" altLang="en-US" dirty="0"/>
              <a:t>에 해당하는 파일을 다운로드 받으실 수 있습니다</a:t>
            </a:r>
            <a:r>
              <a:rPr lang="en-US" altLang="ko-KR" dirty="0"/>
              <a:t>. </a:t>
            </a:r>
            <a:r>
              <a:rPr lang="ko-KR" altLang="en-US" dirty="0"/>
              <a:t>현실적으로 이 모든 파일을 각각 분석하시는 것 보다는</a:t>
            </a:r>
            <a:r>
              <a:rPr lang="en-US" altLang="ko-KR" dirty="0"/>
              <a:t>, UCSC</a:t>
            </a:r>
            <a:r>
              <a:rPr lang="ko-KR" altLang="en-US" dirty="0"/>
              <a:t>를 이용하는 방법을 사용하거나 한가지 실험에 대한 파일만 다운로드 받으시는게 편할겁니다</a:t>
            </a:r>
            <a:r>
              <a:rPr lang="en-US" altLang="ko-KR" dirty="0"/>
              <a:t>. </a:t>
            </a:r>
            <a:r>
              <a:rPr lang="ko-KR" altLang="en-US" dirty="0"/>
              <a:t>일반적으로는 빨간색 글자에서와 같이 </a:t>
            </a:r>
            <a:r>
              <a:rPr lang="en-US" altLang="ko-KR" dirty="0" err="1"/>
              <a:t>linux</a:t>
            </a:r>
            <a:r>
              <a:rPr lang="en-US" altLang="ko-KR" dirty="0"/>
              <a:t> </a:t>
            </a:r>
            <a:r>
              <a:rPr lang="ko-KR" altLang="en-US" dirty="0"/>
              <a:t>를 통해 많은 수의 파일을 동시에 다운로드 받은 뒤 분석에 사용합니다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15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다음으로는 </a:t>
            </a:r>
            <a:r>
              <a:rPr lang="en-US" altLang="ko-KR" dirty="0"/>
              <a:t>NCBI</a:t>
            </a:r>
            <a:r>
              <a:rPr lang="ko-KR" altLang="en-US" dirty="0"/>
              <a:t>에서 운영하는 </a:t>
            </a:r>
            <a:r>
              <a:rPr lang="en-US" altLang="ko-KR" dirty="0"/>
              <a:t>Gene Expression Omnibus </a:t>
            </a:r>
            <a:r>
              <a:rPr lang="ko-KR" altLang="en-US" dirty="0"/>
              <a:t>입니다</a:t>
            </a:r>
            <a:r>
              <a:rPr lang="en-US" altLang="ko-KR" dirty="0"/>
              <a:t>. Microarray </a:t>
            </a:r>
            <a:r>
              <a:rPr lang="ko-KR" altLang="en-US" dirty="0"/>
              <a:t>및 </a:t>
            </a:r>
            <a:r>
              <a:rPr lang="en-US" altLang="ko-KR" dirty="0"/>
              <a:t>sequencing </a:t>
            </a:r>
            <a:r>
              <a:rPr lang="ko-KR" altLang="en-US" dirty="0"/>
              <a:t>데이터 중 일정한 포맷을  만족시키는 데이터는 논문 출판시 </a:t>
            </a:r>
            <a:r>
              <a:rPr lang="en-US" altLang="ko-KR" dirty="0"/>
              <a:t>GEO</a:t>
            </a:r>
            <a:r>
              <a:rPr lang="ko-KR" altLang="en-US" dirty="0"/>
              <a:t>나 유사한 데이터베이스에 업로드한 뒤</a:t>
            </a:r>
            <a:r>
              <a:rPr lang="en-US" altLang="ko-KR" dirty="0"/>
              <a:t>, Accession Number</a:t>
            </a:r>
            <a:r>
              <a:rPr lang="ko-KR" altLang="en-US" dirty="0"/>
              <a:t>를 표시해야 하는 경우가 많습니다</a:t>
            </a:r>
            <a:r>
              <a:rPr lang="en-US" altLang="ko-KR" dirty="0"/>
              <a:t>. 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 곳에서 여러 연구의 </a:t>
            </a:r>
            <a:r>
              <a:rPr lang="en-US" altLang="ko-KR" dirty="0"/>
              <a:t>raw data </a:t>
            </a:r>
            <a:r>
              <a:rPr lang="ko-KR" altLang="en-US" dirty="0"/>
              <a:t>및 분석이 끝난 데이터를 얻을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GEO</a:t>
            </a:r>
            <a:r>
              <a:rPr lang="ko-KR" altLang="en-US" dirty="0"/>
              <a:t>에 올라온 모든 데이터가 </a:t>
            </a:r>
            <a:r>
              <a:rPr lang="en-US" altLang="ko-KR" dirty="0"/>
              <a:t>Peer-review </a:t>
            </a:r>
            <a:r>
              <a:rPr lang="ko-KR" altLang="en-US" dirty="0"/>
              <a:t>된 것은 아니므로</a:t>
            </a:r>
            <a:r>
              <a:rPr lang="en-US" altLang="ko-KR" dirty="0"/>
              <a:t>, </a:t>
            </a:r>
            <a:r>
              <a:rPr lang="ko-KR" altLang="en-US" dirty="0"/>
              <a:t>모든 데이터를 신뢰할 수 있다는 뜻은 아닙니다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이러한 문제 및 분석을 돕기 위해 </a:t>
            </a:r>
            <a:r>
              <a:rPr lang="en-US" altLang="ko-KR" dirty="0"/>
              <a:t>GEO</a:t>
            </a:r>
            <a:r>
              <a:rPr lang="ko-KR" altLang="en-US" dirty="0"/>
              <a:t>는 내부에서 </a:t>
            </a:r>
            <a:r>
              <a:rPr lang="en-US" altLang="ko-KR" dirty="0"/>
              <a:t>curation </a:t>
            </a:r>
            <a:r>
              <a:rPr lang="ko-KR" altLang="en-US" dirty="0"/>
              <a:t>한 </a:t>
            </a:r>
            <a:r>
              <a:rPr lang="en-US" altLang="ko-KR" dirty="0"/>
              <a:t>dataset</a:t>
            </a:r>
            <a:r>
              <a:rPr lang="ko-KR" altLang="en-US" dirty="0"/>
              <a:t>을 제공하고 있으며</a:t>
            </a:r>
            <a:r>
              <a:rPr lang="en-US" altLang="ko-KR" dirty="0"/>
              <a:t>, </a:t>
            </a:r>
            <a:r>
              <a:rPr lang="ko-KR" altLang="en-US" dirty="0"/>
              <a:t>이들을 </a:t>
            </a:r>
            <a:r>
              <a:rPr lang="en-US" altLang="ko-KR" dirty="0"/>
              <a:t>GEO dataset, GDS </a:t>
            </a:r>
            <a:r>
              <a:rPr lang="ko-KR" altLang="en-US" dirty="0"/>
              <a:t>이라고 부릅니다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GDS</a:t>
            </a:r>
            <a:r>
              <a:rPr lang="ko-KR" altLang="en-US" dirty="0"/>
              <a:t>에 해당하는 데이터셋을 간단히 살펴보고</a:t>
            </a:r>
            <a:r>
              <a:rPr lang="en-US" altLang="ko-KR" dirty="0"/>
              <a:t>, </a:t>
            </a:r>
            <a:r>
              <a:rPr lang="ko-KR" altLang="en-US" dirty="0"/>
              <a:t>그다음 실제 </a:t>
            </a:r>
            <a:r>
              <a:rPr lang="en-US" altLang="ko-KR" dirty="0"/>
              <a:t>GEO data</a:t>
            </a:r>
            <a:r>
              <a:rPr lang="ko-KR" altLang="en-US" dirty="0"/>
              <a:t>를 한번 보도록 하겠습니다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GEO</a:t>
            </a:r>
            <a:r>
              <a:rPr lang="ko-KR" altLang="en-US" dirty="0"/>
              <a:t>는 특히 분석 방법이 매우 방대하므로</a:t>
            </a:r>
            <a:r>
              <a:rPr lang="en-US" altLang="ko-KR" dirty="0"/>
              <a:t>, </a:t>
            </a:r>
            <a:r>
              <a:rPr lang="ko-KR" altLang="en-US" dirty="0"/>
              <a:t>오늘 다루는 내용 외에도 빨간 박스에 있는 링크를 꼭 읽어보시는 것을 권해드립니다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70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Alcoholic Hepatitis</a:t>
            </a:r>
            <a:r>
              <a:rPr lang="ko-KR" altLang="en-US" dirty="0"/>
              <a:t>를 </a:t>
            </a:r>
            <a:r>
              <a:rPr lang="en-US" altLang="ko-KR" dirty="0"/>
              <a:t>GEO</a:t>
            </a:r>
            <a:r>
              <a:rPr lang="ko-KR" altLang="en-US" dirty="0"/>
              <a:t> 메인 화면에서 검색한 결과입니다</a:t>
            </a:r>
            <a:r>
              <a:rPr lang="en-US" altLang="ko-KR" dirty="0"/>
              <a:t>. Entry type</a:t>
            </a:r>
            <a:r>
              <a:rPr lang="ko-KR" altLang="en-US" dirty="0"/>
              <a:t>을 </a:t>
            </a:r>
            <a:r>
              <a:rPr lang="en-US" altLang="ko-KR" dirty="0" err="1"/>
              <a:t>DataSets</a:t>
            </a:r>
            <a:r>
              <a:rPr lang="ko-KR" altLang="en-US" dirty="0"/>
              <a:t>로 정해주시면 </a:t>
            </a:r>
            <a:r>
              <a:rPr lang="en-US" altLang="ko-KR" dirty="0"/>
              <a:t>GEO </a:t>
            </a:r>
            <a:r>
              <a:rPr lang="ko-KR" altLang="en-US" dirty="0"/>
              <a:t>내부에서 </a:t>
            </a:r>
            <a:r>
              <a:rPr lang="en-US" altLang="ko-KR" dirty="0"/>
              <a:t>curation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먼저 분석을 진행했던 </a:t>
            </a:r>
            <a:r>
              <a:rPr lang="en-US" altLang="ko-KR" dirty="0"/>
              <a:t>dataset</a:t>
            </a:r>
            <a:r>
              <a:rPr lang="ko-KR" altLang="en-US" dirty="0"/>
              <a:t>에 대한 정보를 얻을 수 있습니다</a:t>
            </a:r>
            <a:r>
              <a:rPr lang="en-US" altLang="ko-KR" dirty="0"/>
              <a:t>. </a:t>
            </a:r>
            <a:r>
              <a:rPr lang="ko-KR" altLang="en-US" dirty="0"/>
              <a:t>여기서는 두번째</a:t>
            </a:r>
            <a:r>
              <a:rPr lang="en-US" altLang="ko-KR" dirty="0"/>
              <a:t>, </a:t>
            </a:r>
            <a:r>
              <a:rPr lang="en-US" altLang="ko-KR" dirty="0" err="1"/>
              <a:t>huamn</a:t>
            </a:r>
            <a:r>
              <a:rPr lang="en-US" altLang="ko-KR" dirty="0"/>
              <a:t> Alcoholic Hepatitis</a:t>
            </a:r>
            <a:r>
              <a:rPr lang="ko-KR" altLang="en-US" dirty="0"/>
              <a:t>에 대한 데이터셋을 눌러서 내부 데이터에 접근해 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77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은 아까 말씀드린 대로</a:t>
            </a:r>
            <a:r>
              <a:rPr lang="en-US" altLang="ko-KR" dirty="0"/>
              <a:t>, Curated</a:t>
            </a:r>
            <a:r>
              <a:rPr lang="ko-KR" altLang="en-US" dirty="0"/>
              <a:t>된 것 뿐만 아니라 미리 내부에서 분석해 둔 데이터셋입니다</a:t>
            </a:r>
            <a:r>
              <a:rPr lang="en-US" altLang="ko-KR" dirty="0"/>
              <a:t>. </a:t>
            </a:r>
            <a:r>
              <a:rPr lang="ko-KR" altLang="en-US" dirty="0"/>
              <a:t>따라서 별다른 분석 방법 없이</a:t>
            </a:r>
            <a:r>
              <a:rPr lang="en-US" altLang="ko-KR" dirty="0"/>
              <a:t>, Dataset Analysis Tool</a:t>
            </a:r>
            <a:r>
              <a:rPr lang="ko-KR" altLang="en-US" dirty="0"/>
              <a:t>을 이용하여 </a:t>
            </a:r>
            <a:r>
              <a:rPr lang="en-US" altLang="ko-KR" dirty="0"/>
              <a:t>visualization </a:t>
            </a:r>
            <a:r>
              <a:rPr lang="ko-KR" altLang="en-US" dirty="0"/>
              <a:t>이 가능합니다</a:t>
            </a:r>
            <a:r>
              <a:rPr lang="en-US" altLang="ko-KR" dirty="0"/>
              <a:t>. </a:t>
            </a:r>
            <a:r>
              <a:rPr lang="ko-KR" altLang="en-US" dirty="0"/>
              <a:t>여기에서는 미리 정해놓은 </a:t>
            </a:r>
            <a:r>
              <a:rPr lang="en-US" altLang="ko-KR" dirty="0"/>
              <a:t>COL1A2 gene</a:t>
            </a:r>
            <a:r>
              <a:rPr lang="ko-KR" altLang="en-US" dirty="0"/>
              <a:t>에 대한 </a:t>
            </a:r>
            <a:r>
              <a:rPr lang="en-US" altLang="ko-KR" dirty="0"/>
              <a:t>probe</a:t>
            </a:r>
            <a:r>
              <a:rPr lang="ko-KR" altLang="en-US" dirty="0"/>
              <a:t>를 링크로 걸어 놓았는데</a:t>
            </a:r>
            <a:r>
              <a:rPr lang="en-US" altLang="ko-KR" dirty="0"/>
              <a:t>, group </a:t>
            </a:r>
            <a:r>
              <a:rPr lang="ko-KR" altLang="en-US" dirty="0"/>
              <a:t>별로 유전자의 발현량 비교가 가능합니다</a:t>
            </a:r>
            <a:r>
              <a:rPr lang="en-US" altLang="ko-KR" dirty="0"/>
              <a:t>. </a:t>
            </a:r>
            <a:r>
              <a:rPr lang="ko-KR" altLang="en-US" dirty="0"/>
              <a:t>이외에도 </a:t>
            </a:r>
            <a:r>
              <a:rPr lang="en-US" altLang="ko-KR" dirty="0"/>
              <a:t>sample </a:t>
            </a:r>
            <a:r>
              <a:rPr lang="ko-KR" altLang="en-US" dirty="0"/>
              <a:t>별 비교나 </a:t>
            </a:r>
            <a:r>
              <a:rPr lang="en-US" altLang="ko-KR" dirty="0"/>
              <a:t>heatmap, value distribution </a:t>
            </a:r>
            <a:r>
              <a:rPr lang="ko-KR" altLang="en-US" dirty="0"/>
              <a:t>에 대한 자세한 정보를 얻으실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</a:t>
            </a:r>
            <a:r>
              <a:rPr lang="en-US" altLang="ko-KR" dirty="0"/>
              <a:t>, curation </a:t>
            </a:r>
            <a:r>
              <a:rPr lang="ko-KR" altLang="en-US" dirty="0"/>
              <a:t>되지 않은 데이터셋의 경우에도 출판이 되었거나</a:t>
            </a:r>
            <a:r>
              <a:rPr lang="en-US" altLang="ko-KR" dirty="0"/>
              <a:t>, </a:t>
            </a:r>
            <a:r>
              <a:rPr lang="ko-KR" altLang="en-US" dirty="0"/>
              <a:t>각종 이유로 분석이 필요할 수 있습니다</a:t>
            </a:r>
            <a:r>
              <a:rPr lang="en-US" altLang="ko-KR" dirty="0"/>
              <a:t>. Dataset</a:t>
            </a:r>
            <a:r>
              <a:rPr lang="ko-KR" altLang="en-US" dirty="0"/>
              <a:t>으로 지정되지 않은 </a:t>
            </a:r>
            <a:r>
              <a:rPr lang="en-US" altLang="ko-KR" dirty="0"/>
              <a:t>GEO data</a:t>
            </a:r>
            <a:r>
              <a:rPr lang="ko-KR" altLang="en-US" dirty="0"/>
              <a:t>를 </a:t>
            </a:r>
            <a:r>
              <a:rPr lang="en-US" altLang="ko-KR" dirty="0"/>
              <a:t>Series</a:t>
            </a:r>
            <a:r>
              <a:rPr lang="ko-KR" altLang="en-US" dirty="0"/>
              <a:t>라 부르며</a:t>
            </a:r>
            <a:r>
              <a:rPr lang="en-US" altLang="ko-KR" dirty="0"/>
              <a:t>, Alcoholic</a:t>
            </a:r>
            <a:r>
              <a:rPr lang="ko-KR" altLang="en-US" dirty="0"/>
              <a:t> </a:t>
            </a:r>
            <a:r>
              <a:rPr lang="en-US" altLang="ko-KR" dirty="0"/>
              <a:t>hepatitis </a:t>
            </a:r>
            <a:r>
              <a:rPr lang="ko-KR" altLang="en-US" dirty="0"/>
              <a:t>에서 검색해본 결과 중 첫번째 항목을 클릭해 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0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Broad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institute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에서 제공하는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gnomAD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는 약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14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만명의 대상자에게서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protein coding gene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DNA variants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를 체계적으로 발견하고 정리한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database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해당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gene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에서 발견되는 변이를 요약하여 해당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Gene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loss-of-function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에 대한 정보를 제공합니다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.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이 논문에서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figure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를 하나 가져왔는데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실제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Harding"/>
              </a:rPr>
              <a:t>gnomAD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에 정리된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variants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는 그림처럼 각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exon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별로 변이들이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어디에 존재하며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어떤 특징을 가지고 있는지를 보여줍니다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여기서 자세히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arding"/>
              </a:rPr>
              <a:t>설명드리기보다는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arding"/>
              </a:rPr>
              <a:t>실제 사이트를 기반으로 말씀드리도록 하겠습니다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arding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88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</a:t>
            </a:r>
            <a:r>
              <a:rPr lang="ko-KR" altLang="en-US" dirty="0"/>
              <a:t>의 경우에는 </a:t>
            </a:r>
            <a:r>
              <a:rPr lang="en-US" altLang="ko-KR" dirty="0"/>
              <a:t>Dataset</a:t>
            </a:r>
            <a:r>
              <a:rPr lang="ko-KR" altLang="en-US" dirty="0"/>
              <a:t>과는 다른 화면이 나옵니다</a:t>
            </a:r>
            <a:r>
              <a:rPr lang="en-US" altLang="ko-KR" dirty="0"/>
              <a:t>. </a:t>
            </a:r>
            <a:r>
              <a:rPr lang="ko-KR" altLang="en-US" dirty="0"/>
              <a:t>기본적인 특성은 대체로 동일하기 때문에</a:t>
            </a:r>
            <a:r>
              <a:rPr lang="en-US" altLang="ko-KR" dirty="0"/>
              <a:t>, description </a:t>
            </a:r>
            <a:r>
              <a:rPr lang="ko-KR" altLang="en-US" dirty="0"/>
              <a:t>을 확인하셔서 종</a:t>
            </a:r>
            <a:r>
              <a:rPr lang="en-US" altLang="ko-KR" dirty="0"/>
              <a:t>, </a:t>
            </a:r>
            <a:r>
              <a:rPr lang="ko-KR" altLang="en-US" dirty="0"/>
              <a:t>실험 조건</a:t>
            </a:r>
            <a:r>
              <a:rPr lang="en-US" altLang="ko-KR" dirty="0"/>
              <a:t>, </a:t>
            </a:r>
            <a:r>
              <a:rPr lang="ko-KR" altLang="en-US" dirty="0"/>
              <a:t>출판 여부등을 꼭 확인해보시기 바랍니다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9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  <a:r>
              <a:rPr lang="ko-KR" altLang="en-US" dirty="0"/>
              <a:t>의 하단으로 스크롤해보시면</a:t>
            </a:r>
            <a:r>
              <a:rPr lang="en-US" altLang="ko-KR" dirty="0"/>
              <a:t>, </a:t>
            </a:r>
            <a:r>
              <a:rPr lang="ko-KR" altLang="en-US" dirty="0"/>
              <a:t>실제로 </a:t>
            </a:r>
            <a:r>
              <a:rPr lang="en-US" altLang="ko-KR" dirty="0"/>
              <a:t>Sample </a:t>
            </a:r>
            <a:r>
              <a:rPr lang="ko-KR" altLang="en-US" dirty="0"/>
              <a:t>각각에 대한 정보 및 저장된 데이터를 받으실 수 있습니다</a:t>
            </a:r>
            <a:r>
              <a:rPr lang="en-US" altLang="ko-KR" dirty="0"/>
              <a:t>. Sample </a:t>
            </a:r>
            <a:r>
              <a:rPr lang="ko-KR" altLang="en-US" dirty="0"/>
              <a:t>은 대부분 이름을 통해 </a:t>
            </a:r>
            <a:r>
              <a:rPr lang="en-US" altLang="ko-KR" dirty="0"/>
              <a:t>group </a:t>
            </a:r>
            <a:r>
              <a:rPr lang="ko-KR" altLang="en-US" dirty="0"/>
              <a:t>이나 정보를 확인하실 수 있으나</a:t>
            </a:r>
            <a:r>
              <a:rPr lang="en-US" altLang="ko-KR" dirty="0"/>
              <a:t>,</a:t>
            </a:r>
            <a:r>
              <a:rPr lang="ko-KR" altLang="en-US" dirty="0"/>
              <a:t> 보통은</a:t>
            </a:r>
            <a:r>
              <a:rPr lang="en-US" altLang="ko-KR" dirty="0"/>
              <a:t> </a:t>
            </a:r>
            <a:r>
              <a:rPr lang="ko-KR" altLang="en-US" dirty="0"/>
              <a:t>개별</a:t>
            </a:r>
            <a:r>
              <a:rPr lang="en-US" altLang="ko-KR" dirty="0"/>
              <a:t>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얻으시기</a:t>
            </a:r>
            <a:r>
              <a:rPr lang="en-US" altLang="ko-KR" dirty="0"/>
              <a:t> </a:t>
            </a:r>
            <a:r>
              <a:rPr lang="ko-KR" altLang="en-US" dirty="0"/>
              <a:t>보다는 아래 </a:t>
            </a:r>
            <a:r>
              <a:rPr lang="en-US" altLang="ko-KR" dirty="0"/>
              <a:t>summary data</a:t>
            </a:r>
            <a:r>
              <a:rPr lang="ko-KR" altLang="en-US" dirty="0"/>
              <a:t>만 보셔도 충분할 겁니다</a:t>
            </a:r>
            <a:r>
              <a:rPr lang="en-US" altLang="ko-KR" dirty="0"/>
              <a:t>.  </a:t>
            </a:r>
            <a:r>
              <a:rPr lang="ko-KR" altLang="en-US" dirty="0"/>
              <a:t>특히 오늘은 시간 관계로 다루기 어렵지만</a:t>
            </a:r>
            <a:r>
              <a:rPr lang="en-US" altLang="ko-KR" dirty="0"/>
              <a:t>, mRNA Microarray data</a:t>
            </a:r>
            <a:r>
              <a:rPr lang="ko-KR" altLang="en-US" dirty="0"/>
              <a:t>의 경우 </a:t>
            </a:r>
            <a:r>
              <a:rPr lang="en-US" altLang="ko-KR" dirty="0"/>
              <a:t>NCBI</a:t>
            </a:r>
            <a:r>
              <a:rPr lang="ko-KR" altLang="en-US" dirty="0"/>
              <a:t>에서 직접 </a:t>
            </a:r>
            <a:r>
              <a:rPr lang="en-US" altLang="ko-KR" dirty="0"/>
              <a:t>GEO2R</a:t>
            </a:r>
            <a:r>
              <a:rPr lang="ko-KR" altLang="en-US" dirty="0"/>
              <a:t>을 통해 분석을  지원하므로</a:t>
            </a:r>
            <a:r>
              <a:rPr lang="en-US" altLang="ko-KR" dirty="0"/>
              <a:t>, </a:t>
            </a:r>
            <a:r>
              <a:rPr lang="ko-KR" altLang="en-US" dirty="0"/>
              <a:t>관심 있으신 분들은 한번 이용해 보시면 좋겠습니다</a:t>
            </a:r>
            <a:r>
              <a:rPr lang="en-US" altLang="ko-KR" dirty="0"/>
              <a:t>. Microarray </a:t>
            </a:r>
            <a:r>
              <a:rPr lang="ko-KR" altLang="en-US" dirty="0"/>
              <a:t>데이터가 아닌 경우에는 </a:t>
            </a:r>
            <a:r>
              <a:rPr lang="en-US" altLang="ko-KR" dirty="0"/>
              <a:t>normalized data</a:t>
            </a:r>
            <a:r>
              <a:rPr lang="ko-KR" altLang="en-US" dirty="0"/>
              <a:t>를 다운받으실 수 있으며</a:t>
            </a:r>
            <a:r>
              <a:rPr lang="en-US" altLang="ko-KR" dirty="0"/>
              <a:t>, raw data</a:t>
            </a:r>
            <a:r>
              <a:rPr lang="ko-KR" altLang="en-US" dirty="0"/>
              <a:t>를 </a:t>
            </a:r>
            <a:r>
              <a:rPr lang="en-US" altLang="ko-KR" dirty="0"/>
              <a:t>SRA</a:t>
            </a:r>
            <a:r>
              <a:rPr lang="ko-KR" altLang="en-US" dirty="0"/>
              <a:t>를 통해 제공합니다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참고로 </a:t>
            </a:r>
            <a:r>
              <a:rPr lang="en-US" altLang="ko-KR" dirty="0"/>
              <a:t>Dataset</a:t>
            </a:r>
            <a:r>
              <a:rPr lang="ko-KR" altLang="en-US" dirty="0"/>
              <a:t>의 경우에도 </a:t>
            </a:r>
            <a:r>
              <a:rPr lang="en-US" altLang="ko-KR" dirty="0"/>
              <a:t>Matching  </a:t>
            </a:r>
            <a:r>
              <a:rPr lang="ko-KR" altLang="en-US" dirty="0"/>
              <a:t>되는 </a:t>
            </a:r>
            <a:r>
              <a:rPr lang="en-US" altLang="ko-KR" dirty="0"/>
              <a:t>Series</a:t>
            </a:r>
            <a:r>
              <a:rPr lang="ko-KR" altLang="en-US" dirty="0"/>
              <a:t>를 통해 이 데이터셋에 접근할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4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우리나라에서도 진행중이지만</a:t>
            </a:r>
            <a:r>
              <a:rPr lang="en-US" altLang="ko-KR" dirty="0"/>
              <a:t>, Biobank</a:t>
            </a:r>
            <a:r>
              <a:rPr lang="ko-KR" altLang="en-US" dirty="0"/>
              <a:t>를 통해 인구집단의 </a:t>
            </a:r>
            <a:r>
              <a:rPr lang="en-US" altLang="ko-KR" dirty="0"/>
              <a:t>phenotype</a:t>
            </a:r>
            <a:r>
              <a:rPr lang="ko-KR" altLang="en-US" dirty="0"/>
              <a:t>과 유전정보 등을 대규모로</a:t>
            </a:r>
            <a:r>
              <a:rPr lang="en-US" altLang="ko-KR" dirty="0"/>
              <a:t>, </a:t>
            </a:r>
            <a:r>
              <a:rPr lang="ko-KR" altLang="en-US" dirty="0"/>
              <a:t>체계적으로 정리하는 프로젝트는 세계적으로 매우 광범위하게 진행중입니다</a:t>
            </a:r>
            <a:r>
              <a:rPr lang="en-US" altLang="ko-KR" dirty="0"/>
              <a:t>. </a:t>
            </a:r>
            <a:r>
              <a:rPr lang="ko-KR" altLang="en-US" dirty="0"/>
              <a:t>이 중 가장 유명한 </a:t>
            </a:r>
            <a:r>
              <a:rPr lang="en-US" altLang="ko-KR" dirty="0"/>
              <a:t>project</a:t>
            </a:r>
            <a:r>
              <a:rPr lang="ko-KR" altLang="en-US" dirty="0"/>
              <a:t>는 </a:t>
            </a:r>
            <a:r>
              <a:rPr lang="en-US" altLang="ko-KR" dirty="0"/>
              <a:t>UK biobank</a:t>
            </a:r>
            <a:r>
              <a:rPr lang="ko-KR" altLang="en-US" dirty="0"/>
              <a:t> 입니다</a:t>
            </a:r>
            <a:r>
              <a:rPr lang="en-US" altLang="ko-KR" dirty="0"/>
              <a:t>. UK biobank</a:t>
            </a:r>
            <a:r>
              <a:rPr lang="ko-KR" altLang="en-US" dirty="0"/>
              <a:t>는 </a:t>
            </a:r>
            <a:r>
              <a:rPr lang="en-US" altLang="ko-KR" dirty="0"/>
              <a:t>50</a:t>
            </a:r>
            <a:r>
              <a:rPr lang="ko-KR" altLang="en-US" dirty="0"/>
              <a:t>만명의 </a:t>
            </a:r>
            <a:r>
              <a:rPr lang="en-US" altLang="ko-KR" dirty="0"/>
              <a:t>UK </a:t>
            </a:r>
            <a:r>
              <a:rPr lang="ko-KR" altLang="en-US" dirty="0"/>
              <a:t>사람들의 </a:t>
            </a:r>
            <a:r>
              <a:rPr lang="en-US" altLang="ko-KR" dirty="0"/>
              <a:t>genetic, health data</a:t>
            </a:r>
            <a:r>
              <a:rPr lang="ko-KR" altLang="en-US" dirty="0"/>
              <a:t>를 모으는 연구입니다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5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UK</a:t>
            </a:r>
            <a:r>
              <a:rPr lang="ko-KR" altLang="en-US" dirty="0"/>
              <a:t> </a:t>
            </a:r>
            <a:r>
              <a:rPr lang="en-US" altLang="ko-KR" dirty="0"/>
              <a:t>biobank</a:t>
            </a:r>
            <a:r>
              <a:rPr lang="ko-KR" altLang="en-US" dirty="0"/>
              <a:t>는 다양한 제약으로 인해서 오늘 실습에서 직접 보여드릴 내용은 제한적이지만</a:t>
            </a:r>
            <a:r>
              <a:rPr lang="en-US" altLang="ko-KR" dirty="0"/>
              <a:t>, </a:t>
            </a:r>
            <a:r>
              <a:rPr lang="ko-KR" altLang="en-US" dirty="0"/>
              <a:t>실제로 굉장히 많은 양의 데이터를 연구자의 필요에 따라 제공하고 있으며</a:t>
            </a:r>
            <a:r>
              <a:rPr lang="en-US" altLang="ko-KR" dirty="0"/>
              <a:t>, </a:t>
            </a:r>
            <a:r>
              <a:rPr lang="ko-KR" altLang="en-US" dirty="0"/>
              <a:t>이를 이용한 논문이 최근에는 매년 수백여 편씩 게재되고 있습니다</a:t>
            </a:r>
            <a:r>
              <a:rPr lang="en-US" altLang="ko-KR" dirty="0"/>
              <a:t>. </a:t>
            </a:r>
            <a:r>
              <a:rPr lang="ko-KR" altLang="en-US" dirty="0"/>
              <a:t>이번 실습에서는 </a:t>
            </a:r>
            <a:r>
              <a:rPr lang="en-US" altLang="ko-KR" dirty="0"/>
              <a:t>UK biobank</a:t>
            </a:r>
            <a:r>
              <a:rPr lang="ko-KR" altLang="en-US" dirty="0"/>
              <a:t>에서 다루는 데이터가 어떤 종류인지 </a:t>
            </a:r>
            <a:r>
              <a:rPr lang="en-US" altLang="ko-KR" dirty="0"/>
              <a:t>overview</a:t>
            </a:r>
            <a:r>
              <a:rPr lang="ko-KR" altLang="en-US" dirty="0"/>
              <a:t>를 하도록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60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기본적으로  UK biobank 에서는 genetics data와 기본적인 설문, 표현형 등을 제공합니다. 뿐만 아니라, 특정한 조건을 만족하는 대상자에 대해서는 saliva, blood 등의 biosample 및 biomarker, MRI 및 DEXA scan </a:t>
            </a:r>
            <a:r>
              <a:rPr lang="ko-KR" altLang="en-US" dirty="0"/>
              <a:t>데이터를 제공하고 있으므로</a:t>
            </a:r>
            <a:r>
              <a:rPr lang="en-US" altLang="ko-KR" dirty="0"/>
              <a:t>, </a:t>
            </a:r>
            <a:r>
              <a:rPr lang="ko-KR" altLang="en-US" dirty="0"/>
              <a:t>이를 이용하여 광범위한 표현형에 대한 연구를 진행 가능합니다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84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UK biobank</a:t>
            </a:r>
            <a:r>
              <a:rPr lang="ko-KR" altLang="en-US" dirty="0"/>
              <a:t>의 </a:t>
            </a:r>
            <a:r>
              <a:rPr lang="en-US" altLang="ko-KR" dirty="0"/>
              <a:t>showcase </a:t>
            </a:r>
            <a:r>
              <a:rPr lang="ko-KR" altLang="en-US" dirty="0"/>
              <a:t>는 이러한 다양한 </a:t>
            </a:r>
            <a:r>
              <a:rPr lang="en-US" altLang="ko-KR" dirty="0"/>
              <a:t>phenotype </a:t>
            </a:r>
            <a:r>
              <a:rPr lang="ko-KR" altLang="en-US" dirty="0"/>
              <a:t>정보에 접근하는 포털입니다</a:t>
            </a:r>
            <a:r>
              <a:rPr lang="en-US" altLang="ko-KR" dirty="0"/>
              <a:t>. Biobank</a:t>
            </a:r>
            <a:r>
              <a:rPr lang="ko-KR" altLang="en-US" dirty="0"/>
              <a:t>에 존재하는 여러가지 </a:t>
            </a:r>
            <a:r>
              <a:rPr lang="en-US" altLang="ko-KR" dirty="0"/>
              <a:t>data field </a:t>
            </a:r>
            <a:r>
              <a:rPr lang="ko-KR" altLang="en-US" dirty="0"/>
              <a:t>를 여러가지 방법으로 접근하실 수 있습니다</a:t>
            </a:r>
            <a:r>
              <a:rPr lang="en-US" altLang="ko-KR" dirty="0"/>
              <a:t>. </a:t>
            </a:r>
            <a:r>
              <a:rPr lang="ko-KR" altLang="en-US" dirty="0"/>
              <a:t>각각의 </a:t>
            </a:r>
            <a:r>
              <a:rPr lang="en-US" altLang="ko-KR" dirty="0"/>
              <a:t>sub-category </a:t>
            </a:r>
            <a:r>
              <a:rPr lang="ko-KR" altLang="en-US" dirty="0"/>
              <a:t>별로 다양한 정보가 존재하므로 필요에 따라서 확인해보시면 되겠습니다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모든 정보가 처음부터 공개되어 있는 것은 아니며</a:t>
            </a:r>
            <a:r>
              <a:rPr lang="en-US" altLang="ko-KR" dirty="0"/>
              <a:t>, </a:t>
            </a:r>
            <a:r>
              <a:rPr lang="ko-KR" altLang="en-US" dirty="0"/>
              <a:t>완전히 무료로 제공되는 것도 아닙니다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9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대로 </a:t>
            </a:r>
            <a:r>
              <a:rPr lang="en-US" altLang="ko-KR" dirty="0"/>
              <a:t>UK biobank</a:t>
            </a:r>
            <a:r>
              <a:rPr lang="ko-KR" altLang="en-US" dirty="0"/>
              <a:t>는 매우 대규모의 데이터를 다루고 있으므로</a:t>
            </a:r>
            <a:r>
              <a:rPr lang="en-US" altLang="ko-KR" dirty="0"/>
              <a:t>, </a:t>
            </a:r>
            <a:r>
              <a:rPr lang="ko-KR" altLang="en-US" dirty="0"/>
              <a:t>데이터의 보관 및 전송에 필요한 실비를 청구하고 있습니다</a:t>
            </a:r>
            <a:r>
              <a:rPr lang="en-US" altLang="ko-KR" dirty="0"/>
              <a:t>.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데이터를 신청하기 위해서는 </a:t>
            </a:r>
            <a:r>
              <a:rPr lang="en-US" altLang="ko-KR" dirty="0"/>
              <a:t>application form</a:t>
            </a:r>
            <a:r>
              <a:rPr lang="ko-KR" altLang="en-US" dirty="0"/>
              <a:t>을 작성하여 제공하고</a:t>
            </a:r>
            <a:r>
              <a:rPr lang="en-US" altLang="ko-KR" dirty="0"/>
              <a:t>, </a:t>
            </a:r>
            <a:r>
              <a:rPr lang="ko-KR" altLang="en-US" dirty="0"/>
              <a:t>승인받는 절차가 필요합니다</a:t>
            </a:r>
            <a:r>
              <a:rPr lang="en-US" altLang="ko-KR" dirty="0"/>
              <a:t>.  </a:t>
            </a:r>
            <a:r>
              <a:rPr lang="ko-KR" altLang="en-US" dirty="0"/>
              <a:t>따라서 필요한 데이터 및 실험 계획을 제출</a:t>
            </a:r>
            <a:r>
              <a:rPr lang="en-US" altLang="ko-KR" dirty="0"/>
              <a:t>, </a:t>
            </a:r>
            <a:r>
              <a:rPr lang="ko-KR" altLang="en-US" dirty="0"/>
              <a:t>승인받을 필요가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6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오늘 설명드릴 대부분의 내용은 링크를 아래 표시해놓았으니 참고 부탁드립니다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gnomAD</a:t>
            </a:r>
            <a:r>
              <a:rPr lang="ko-KR" altLang="en-US" sz="1100" dirty="0"/>
              <a:t>의 초기 화면에서는</a:t>
            </a:r>
            <a:r>
              <a:rPr lang="en-US" altLang="ko-KR" sz="1100" dirty="0"/>
              <a:t> </a:t>
            </a:r>
            <a:r>
              <a:rPr lang="ko-KR" altLang="en-US" sz="1100" dirty="0"/>
              <a:t>간단히 </a:t>
            </a:r>
            <a:r>
              <a:rPr lang="en-US" altLang="ko-KR" sz="1100" dirty="0"/>
              <a:t>gene </a:t>
            </a:r>
            <a:r>
              <a:rPr lang="ko-KR" altLang="en-US" sz="1100" dirty="0"/>
              <a:t>및 </a:t>
            </a:r>
            <a:r>
              <a:rPr lang="en-US" altLang="ko-KR" sz="1100" dirty="0"/>
              <a:t>variant</a:t>
            </a:r>
            <a:r>
              <a:rPr lang="ko-KR" altLang="en-US" sz="1100" dirty="0"/>
              <a:t>를 검색할 수 있도록 되어있습니다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참고로</a:t>
            </a:r>
            <a:r>
              <a:rPr lang="en-US" altLang="ko-KR" sz="1100" dirty="0"/>
              <a:t> </a:t>
            </a:r>
            <a:r>
              <a:rPr lang="ko-KR" altLang="en-US" sz="1100" dirty="0"/>
              <a:t>최근 </a:t>
            </a:r>
            <a:r>
              <a:rPr lang="en-US" altLang="ko-KR" sz="1100" dirty="0"/>
              <a:t>v3 </a:t>
            </a:r>
            <a:r>
              <a:rPr lang="ko-KR" altLang="en-US" sz="1100" dirty="0"/>
              <a:t>가 추가되었는데</a:t>
            </a:r>
            <a:r>
              <a:rPr lang="en-US" altLang="ko-KR" sz="1100" dirty="0"/>
              <a:t>, </a:t>
            </a:r>
            <a:r>
              <a:rPr lang="ko-KR" altLang="en-US" sz="1100" dirty="0"/>
              <a:t>일반적인 용도로는 </a:t>
            </a:r>
            <a:r>
              <a:rPr lang="en-US" altLang="ko-KR" sz="1100" dirty="0"/>
              <a:t>exome sequencing</a:t>
            </a:r>
            <a:r>
              <a:rPr lang="ko-KR" altLang="en-US" sz="1100" dirty="0"/>
              <a:t>과 관련한 정보를 사용하므로 기본 세팅인 </a:t>
            </a:r>
            <a:r>
              <a:rPr lang="en-US" altLang="ko-KR" sz="1100" dirty="0"/>
              <a:t>v2</a:t>
            </a:r>
            <a:r>
              <a:rPr lang="ko-KR" altLang="en-US" sz="1100" dirty="0"/>
              <a:t>를 사용하고 있습니다</a:t>
            </a:r>
            <a:r>
              <a:rPr lang="en-US" altLang="ko-KR" sz="1100" dirty="0"/>
              <a:t>. Non-coding region </a:t>
            </a:r>
            <a:r>
              <a:rPr lang="ko-KR" altLang="en-US" sz="1100" dirty="0"/>
              <a:t>및 </a:t>
            </a:r>
            <a:r>
              <a:rPr lang="en-US" altLang="ko-KR" sz="1100" dirty="0"/>
              <a:t>hg38 </a:t>
            </a:r>
            <a:r>
              <a:rPr lang="ko-KR" altLang="en-US" sz="1100" dirty="0"/>
              <a:t>특이적인 정보가 필요한 경우에는 </a:t>
            </a:r>
            <a:r>
              <a:rPr lang="en-US" altLang="ko-KR" sz="1100" dirty="0"/>
              <a:t>v3</a:t>
            </a:r>
            <a:r>
              <a:rPr lang="ko-KR" altLang="en-US" sz="1100" dirty="0"/>
              <a:t>를 사용하시면 도움이 될 것입니다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이번 실습에서는 주요 </a:t>
            </a:r>
            <a:r>
              <a:rPr lang="en-US" altLang="ko-KR" sz="1100" dirty="0"/>
              <a:t>DB</a:t>
            </a:r>
            <a:r>
              <a:rPr lang="ko-KR" altLang="en-US" sz="1100" dirty="0"/>
              <a:t>의 데이터 구조를 전달해드리는 것이 목표이고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v2</a:t>
            </a:r>
            <a:r>
              <a:rPr lang="ko-KR" altLang="en-US" sz="1100" dirty="0"/>
              <a:t> 기준으로 유전자를 보면서 어떤 정보가 나오는지를 살펴보도록 하겠습니다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1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DNMT3B </a:t>
            </a:r>
            <a:r>
              <a:rPr lang="ko-KR" altLang="en-US" dirty="0"/>
              <a:t>를 검색하시거나 아래 링크를 열어 보시면 확인 가능한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기본적으로 유전자에 대한 정보를 제공하며</a:t>
            </a:r>
            <a:r>
              <a:rPr lang="en-US" altLang="ko-KR" dirty="0"/>
              <a:t>, </a:t>
            </a:r>
            <a:r>
              <a:rPr lang="ko-KR" altLang="en-US" dirty="0"/>
              <a:t>아래에서 분석에 사용된 </a:t>
            </a:r>
            <a:r>
              <a:rPr lang="en-US" altLang="ko-KR" dirty="0"/>
              <a:t>exon </a:t>
            </a:r>
            <a:r>
              <a:rPr lang="ko-KR" altLang="en-US" dirty="0"/>
              <a:t>및 </a:t>
            </a:r>
            <a:r>
              <a:rPr lang="en-US" altLang="ko-KR" dirty="0"/>
              <a:t>coverage </a:t>
            </a:r>
            <a:r>
              <a:rPr lang="ko-KR" altLang="en-US" dirty="0"/>
              <a:t>확인이 가능합니다</a:t>
            </a:r>
            <a:r>
              <a:rPr lang="en-US" altLang="ko-KR" dirty="0"/>
              <a:t>. </a:t>
            </a:r>
            <a:r>
              <a:rPr lang="ko-KR" altLang="en-US" dirty="0"/>
              <a:t>대부분의</a:t>
            </a:r>
            <a:r>
              <a:rPr lang="en-US" altLang="ko-KR" dirty="0"/>
              <a:t> region</a:t>
            </a:r>
            <a:r>
              <a:rPr lang="ko-KR" altLang="en-US" dirty="0"/>
              <a:t>에서는 </a:t>
            </a:r>
            <a:r>
              <a:rPr lang="en-US" altLang="ko-KR" dirty="0"/>
              <a:t>mean depth </a:t>
            </a:r>
            <a:r>
              <a:rPr lang="ko-KR" altLang="en-US" dirty="0"/>
              <a:t>가 </a:t>
            </a:r>
            <a:r>
              <a:rPr lang="en-US" altLang="ko-KR" dirty="0"/>
              <a:t>30x</a:t>
            </a:r>
            <a:r>
              <a:rPr lang="ko-KR" altLang="en-US" dirty="0"/>
              <a:t>가 훨씬 넘으므로 </a:t>
            </a:r>
            <a:r>
              <a:rPr lang="en-US" altLang="ko-KR" dirty="0"/>
              <a:t>read quality </a:t>
            </a:r>
            <a:r>
              <a:rPr lang="ko-KR" altLang="en-US" dirty="0"/>
              <a:t>가 문제가 되는 경우는 드문 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gnomAD</a:t>
            </a:r>
            <a:r>
              <a:rPr lang="en-US" altLang="ko-KR" dirty="0"/>
              <a:t> </a:t>
            </a:r>
            <a:r>
              <a:rPr lang="ko-KR" altLang="en-US" dirty="0"/>
              <a:t>의 가장 큰 특징 중 하나는 앞서 교수님께서 말씀하신 바와 같이 비교적 정상인의 </a:t>
            </a:r>
            <a:r>
              <a:rPr lang="en-US" altLang="ko-KR" dirty="0"/>
              <a:t>phenotype</a:t>
            </a:r>
            <a:r>
              <a:rPr lang="ko-KR" altLang="en-US" dirty="0"/>
              <a:t>인 대상자에 대한 분석을 진행한 것으로</a:t>
            </a:r>
            <a:r>
              <a:rPr lang="en-US" altLang="ko-KR" dirty="0"/>
              <a:t>, </a:t>
            </a:r>
            <a:r>
              <a:rPr lang="ko-KR" altLang="en-US" dirty="0"/>
              <a:t>예상 변이 수 대비 실제로 발견한 변이의 수를 비교하여 </a:t>
            </a:r>
            <a:r>
              <a:rPr lang="en-US" altLang="ko-KR" dirty="0"/>
              <a:t>Constraint </a:t>
            </a:r>
            <a:r>
              <a:rPr lang="ko-KR" altLang="en-US" dirty="0"/>
              <a:t>로 제공한다는 것입니다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pLoF</a:t>
            </a:r>
            <a:r>
              <a:rPr lang="ko-KR" altLang="en-US" dirty="0"/>
              <a:t> 에 해당하는</a:t>
            </a:r>
            <a:r>
              <a:rPr lang="en-US" altLang="ko-KR" dirty="0"/>
              <a:t>, </a:t>
            </a:r>
            <a:r>
              <a:rPr lang="ko-KR" altLang="en-US" dirty="0"/>
              <a:t>주요한 변이의 수에 따라서 해당 유전자의 </a:t>
            </a:r>
            <a:r>
              <a:rPr lang="en-US" altLang="ko-KR" dirty="0" err="1"/>
              <a:t>LoF</a:t>
            </a:r>
            <a:r>
              <a:rPr lang="ko-KR" altLang="en-US" dirty="0"/>
              <a:t>가 </a:t>
            </a:r>
            <a:r>
              <a:rPr lang="en-US" altLang="ko-KR" dirty="0"/>
              <a:t>lethal </a:t>
            </a:r>
            <a:r>
              <a:rPr lang="ko-KR" altLang="en-US" dirty="0"/>
              <a:t>한지의 여부를 </a:t>
            </a:r>
            <a:r>
              <a:rPr lang="en-US" altLang="ko-KR" dirty="0" err="1"/>
              <a:t>pLI</a:t>
            </a:r>
            <a:r>
              <a:rPr lang="en-US" altLang="ko-KR" dirty="0"/>
              <a:t> score</a:t>
            </a:r>
            <a:r>
              <a:rPr lang="ko-KR" altLang="en-US" dirty="0"/>
              <a:t>로 확인 가능합니다</a:t>
            </a:r>
            <a:r>
              <a:rPr lang="en-US" altLang="ko-KR" dirty="0"/>
              <a:t>. </a:t>
            </a:r>
            <a:r>
              <a:rPr lang="en-US" altLang="ko-KR" dirty="0" err="1"/>
              <a:t>pLI</a:t>
            </a:r>
            <a:r>
              <a:rPr lang="en-US" altLang="ko-KR" dirty="0"/>
              <a:t> (probability of being loss-of-function intolerant)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가까울수록</a:t>
            </a:r>
            <a:r>
              <a:rPr lang="en-US" altLang="ko-KR" dirty="0"/>
              <a:t> </a:t>
            </a:r>
            <a:r>
              <a:rPr lang="en-US" altLang="ko-KR" dirty="0" err="1"/>
              <a:t>pLoF</a:t>
            </a:r>
            <a:r>
              <a:rPr lang="ko-KR" altLang="en-US" dirty="0"/>
              <a:t>가 </a:t>
            </a:r>
            <a:r>
              <a:rPr lang="en-US" altLang="ko-KR" dirty="0"/>
              <a:t>intolerant, </a:t>
            </a:r>
            <a:r>
              <a:rPr lang="ko-KR" altLang="en-US" dirty="0"/>
              <a:t>즉 </a:t>
            </a:r>
            <a:r>
              <a:rPr lang="en-US" altLang="ko-KR" dirty="0"/>
              <a:t>lethal gene</a:t>
            </a:r>
            <a:r>
              <a:rPr lang="ko-KR" altLang="en-US" dirty="0"/>
              <a:t> 에 해당합니다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en-US" altLang="ko-KR" dirty="0"/>
              <a:t>0.9 </a:t>
            </a:r>
            <a:r>
              <a:rPr lang="ko-KR" altLang="en-US" dirty="0"/>
              <a:t>이상인 유전자는 </a:t>
            </a:r>
            <a:r>
              <a:rPr lang="en-US" altLang="ko-KR" dirty="0"/>
              <a:t>intolerable gene </a:t>
            </a:r>
            <a:r>
              <a:rPr lang="ko-KR" altLang="en-US" dirty="0"/>
              <a:t>에 해당합니다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3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페이지에서 아래로 스크롤 해보시면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tissue </a:t>
            </a:r>
            <a:r>
              <a:rPr lang="ko-KR" altLang="en-US" dirty="0"/>
              <a:t>별</a:t>
            </a:r>
            <a:r>
              <a:rPr lang="en-US" altLang="ko-KR" dirty="0"/>
              <a:t>, exon </a:t>
            </a:r>
            <a:r>
              <a:rPr lang="ko-KR" altLang="en-US" dirty="0"/>
              <a:t>발현량 및 각각의 </a:t>
            </a:r>
            <a:r>
              <a:rPr lang="en-US" altLang="ko-KR" dirty="0"/>
              <a:t>exon</a:t>
            </a:r>
            <a:r>
              <a:rPr lang="ko-KR" altLang="en-US" dirty="0"/>
              <a:t>에 발생한 정보를 정리해놓고 있습니다</a:t>
            </a:r>
            <a:r>
              <a:rPr lang="en-US" altLang="ko-KR" dirty="0"/>
              <a:t>. </a:t>
            </a:r>
            <a:r>
              <a:rPr lang="ko-KR" altLang="en-US" dirty="0"/>
              <a:t>이들은 대체로 정상인에게서 유래한 변이이므로</a:t>
            </a:r>
            <a:r>
              <a:rPr lang="en-US" altLang="ko-KR" dirty="0"/>
              <a:t>, </a:t>
            </a:r>
            <a:r>
              <a:rPr lang="ko-KR" altLang="en-US" dirty="0"/>
              <a:t>다수 관찰되는 변이는 희귀질환을 유발하지 않을 가능성이 큽니다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en-US" altLang="ko-KR" dirty="0" err="1"/>
              <a:t>clinvar</a:t>
            </a:r>
            <a:r>
              <a:rPr lang="ko-KR" altLang="en-US" dirty="0"/>
              <a:t>에 등록된 </a:t>
            </a:r>
            <a:r>
              <a:rPr lang="en-US" altLang="ko-KR" dirty="0"/>
              <a:t>variant</a:t>
            </a:r>
            <a:r>
              <a:rPr lang="ko-KR" altLang="en-US" dirty="0"/>
              <a:t>를 체계적으로 정리해 놓은 부분을 사용하기도 하는데</a:t>
            </a:r>
            <a:r>
              <a:rPr lang="en-US" altLang="ko-KR" dirty="0"/>
              <a:t>, predicted pathogenicity </a:t>
            </a:r>
            <a:r>
              <a:rPr lang="ko-KR" altLang="en-US" dirty="0"/>
              <a:t>에 따라서 </a:t>
            </a:r>
            <a:r>
              <a:rPr lang="en-US" altLang="ko-KR" dirty="0"/>
              <a:t>filter </a:t>
            </a:r>
            <a:r>
              <a:rPr lang="ko-KR" altLang="en-US" dirty="0"/>
              <a:t>및 </a:t>
            </a:r>
            <a:r>
              <a:rPr lang="en-US" altLang="ko-KR" dirty="0"/>
              <a:t>variants </a:t>
            </a:r>
            <a:r>
              <a:rPr lang="ko-KR" altLang="en-US" dirty="0"/>
              <a:t>조회가 가능합니다</a:t>
            </a:r>
            <a:r>
              <a:rPr lang="en-US" altLang="ko-KR" dirty="0"/>
              <a:t>. </a:t>
            </a:r>
            <a:r>
              <a:rPr lang="ko-KR" altLang="en-US" dirty="0"/>
              <a:t>여기서는 화살표로 표시한 </a:t>
            </a:r>
            <a:r>
              <a:rPr lang="en-US" altLang="ko-KR" dirty="0"/>
              <a:t>Pathogenic variants </a:t>
            </a:r>
            <a:r>
              <a:rPr lang="ko-KR" altLang="en-US" dirty="0"/>
              <a:t>를 하나 열어 실제 데이터 구조가 어떤 식으로 구성되어 있는지 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14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nucleotide variant</a:t>
            </a:r>
            <a:r>
              <a:rPr lang="ko-KR" altLang="en-US" dirty="0"/>
              <a:t>에 대한 정보입니다</a:t>
            </a:r>
            <a:r>
              <a:rPr lang="en-US" altLang="ko-KR" dirty="0"/>
              <a:t>. Exome, whole genome sequencing </a:t>
            </a:r>
            <a:r>
              <a:rPr lang="ko-KR" altLang="en-US" dirty="0"/>
              <a:t>에서 발견된 </a:t>
            </a:r>
            <a:r>
              <a:rPr lang="en-US" altLang="ko-KR" dirty="0"/>
              <a:t>allele count </a:t>
            </a:r>
            <a:r>
              <a:rPr lang="ko-KR" altLang="en-US" dirty="0"/>
              <a:t>수를 확인할 수 있으며</a:t>
            </a:r>
            <a:r>
              <a:rPr lang="en-US" altLang="ko-KR" dirty="0"/>
              <a:t>, </a:t>
            </a:r>
            <a:r>
              <a:rPr lang="en-US" altLang="ko-KR" dirty="0" err="1"/>
              <a:t>gnomAD</a:t>
            </a:r>
            <a:r>
              <a:rPr lang="en-US" altLang="ko-KR" dirty="0"/>
              <a:t> </a:t>
            </a:r>
            <a:r>
              <a:rPr lang="ko-KR" altLang="en-US" dirty="0"/>
              <a:t>의 검색 조건에 따라 다르지만 정상인에서 유래한 </a:t>
            </a:r>
            <a:r>
              <a:rPr lang="en-US" altLang="ko-KR" dirty="0"/>
              <a:t>allele</a:t>
            </a:r>
            <a:r>
              <a:rPr lang="ko-KR" altLang="en-US" dirty="0"/>
              <a:t>에 해당합니다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화면이 내려보시면 확인하실 수 있는 </a:t>
            </a:r>
            <a:r>
              <a:rPr lang="en-US" altLang="ko-KR" dirty="0"/>
              <a:t>Metric 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편의를 위해서 넣어놓았습니다</a:t>
            </a:r>
            <a:r>
              <a:rPr lang="en-US" altLang="ko-KR" dirty="0"/>
              <a:t>. </a:t>
            </a:r>
            <a:r>
              <a:rPr lang="ko-KR" altLang="en-US" dirty="0"/>
              <a:t>강의 자료 링크에서 스크롤만 해주시면 됩니다</a:t>
            </a:r>
            <a:r>
              <a:rPr lang="en-US" altLang="ko-KR" dirty="0"/>
              <a:t>. </a:t>
            </a:r>
            <a:r>
              <a:rPr lang="ko-KR" altLang="en-US" dirty="0"/>
              <a:t>이런 </a:t>
            </a:r>
            <a:r>
              <a:rPr lang="en-US" altLang="ko-KR" dirty="0"/>
              <a:t>summary data </a:t>
            </a:r>
            <a:r>
              <a:rPr lang="ko-KR" altLang="en-US" dirty="0"/>
              <a:t>외에도 인종별</a:t>
            </a:r>
            <a:r>
              <a:rPr lang="en-US" altLang="ko-KR" dirty="0"/>
              <a:t>, </a:t>
            </a:r>
            <a:r>
              <a:rPr lang="ko-KR" altLang="en-US" dirty="0"/>
              <a:t>나이별 </a:t>
            </a:r>
            <a:r>
              <a:rPr lang="en-US" altLang="ko-KR" dirty="0"/>
              <a:t>allele distribution </a:t>
            </a:r>
            <a:r>
              <a:rPr lang="ko-KR" altLang="en-US" dirty="0"/>
              <a:t>및 </a:t>
            </a:r>
            <a:r>
              <a:rPr lang="en-US" altLang="ko-KR" dirty="0"/>
              <a:t>IGV</a:t>
            </a:r>
            <a:r>
              <a:rPr lang="ko-KR" altLang="en-US" dirty="0"/>
              <a:t>를 이용한 </a:t>
            </a:r>
            <a:r>
              <a:rPr lang="en-US" altLang="ko-KR" dirty="0"/>
              <a:t>Read data</a:t>
            </a:r>
            <a:r>
              <a:rPr lang="ko-KR" altLang="en-US" dirty="0"/>
              <a:t>를 찾아서 실제로 이 변이가 믿을만 한지</a:t>
            </a:r>
            <a:r>
              <a:rPr lang="en-US" altLang="ko-KR" dirty="0"/>
              <a:t>, </a:t>
            </a:r>
            <a:r>
              <a:rPr lang="ko-KR" altLang="en-US" dirty="0"/>
              <a:t>인종별 분포는 어떠한 지 등에 대한 정보를 얻으실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GTEx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Science </a:t>
            </a:r>
            <a:r>
              <a:rPr lang="ko-KR" altLang="en-US" dirty="0"/>
              <a:t>에서는 </a:t>
            </a:r>
            <a:r>
              <a:rPr lang="en-US" altLang="ko-KR" dirty="0" err="1"/>
              <a:t>GTEx</a:t>
            </a:r>
            <a:r>
              <a:rPr lang="en-US" altLang="ko-KR" dirty="0"/>
              <a:t> v8 release</a:t>
            </a:r>
            <a:r>
              <a:rPr lang="ko-KR" altLang="en-US" dirty="0"/>
              <a:t>와 관련하여 </a:t>
            </a:r>
            <a:r>
              <a:rPr lang="en-US" altLang="ko-KR" dirty="0"/>
              <a:t>special edition </a:t>
            </a:r>
            <a:r>
              <a:rPr lang="ko-KR" altLang="en-US" dirty="0"/>
              <a:t>을 냈습니다</a:t>
            </a:r>
            <a:r>
              <a:rPr lang="en-US" altLang="ko-KR" dirty="0"/>
              <a:t>. </a:t>
            </a:r>
            <a:r>
              <a:rPr lang="en-US" altLang="ko-KR" dirty="0" err="1"/>
              <a:t>GTEx</a:t>
            </a:r>
            <a:r>
              <a:rPr lang="ko-KR" altLang="en-US" dirty="0"/>
              <a:t>는 많은 수의 인간 기증자에서 전신 조직별로 </a:t>
            </a:r>
            <a:r>
              <a:rPr lang="en-US" altLang="ko-KR" dirty="0"/>
              <a:t>RNA-seq</a:t>
            </a:r>
            <a:r>
              <a:rPr lang="ko-KR" altLang="en-US" dirty="0"/>
              <a:t>을 진행하였고</a:t>
            </a:r>
            <a:r>
              <a:rPr lang="en-US" altLang="ko-KR" dirty="0"/>
              <a:t>, </a:t>
            </a:r>
            <a:r>
              <a:rPr lang="ko-KR" altLang="en-US" dirty="0"/>
              <a:t>이를 기반으로 </a:t>
            </a:r>
            <a:r>
              <a:rPr lang="ko-KR" altLang="en-US" dirty="0" err="1"/>
              <a:t>조직별</a:t>
            </a:r>
            <a:r>
              <a:rPr lang="ko-KR" altLang="en-US" dirty="0"/>
              <a:t> </a:t>
            </a:r>
            <a:r>
              <a:rPr lang="en-US" altLang="ko-KR" dirty="0"/>
              <a:t>expression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어떤 </a:t>
            </a:r>
            <a:r>
              <a:rPr lang="en-US" altLang="ko-KR" dirty="0"/>
              <a:t>DNA loci</a:t>
            </a:r>
            <a:r>
              <a:rPr lang="ko-KR" altLang="en-US" dirty="0"/>
              <a:t>에 의해서 조절되는지를 계산한 결과를</a:t>
            </a:r>
            <a:r>
              <a:rPr lang="en-US" altLang="ko-KR" dirty="0"/>
              <a:t> eqtl</a:t>
            </a:r>
            <a:r>
              <a:rPr lang="ko-KR" altLang="en-US" dirty="0"/>
              <a:t>로 발표하고 있습니다</a:t>
            </a:r>
            <a:r>
              <a:rPr lang="en-US" altLang="ko-KR" dirty="0"/>
              <a:t>. </a:t>
            </a:r>
            <a:r>
              <a:rPr lang="ko-KR" altLang="en-US" dirty="0"/>
              <a:t>거의 </a:t>
            </a:r>
            <a:r>
              <a:rPr lang="en-US" altLang="ko-KR" dirty="0"/>
              <a:t>1-2</a:t>
            </a:r>
            <a:r>
              <a:rPr lang="ko-KR" altLang="en-US" dirty="0"/>
              <a:t>년마다 버전업이</a:t>
            </a:r>
            <a:r>
              <a:rPr lang="en-US" altLang="ko-KR" dirty="0"/>
              <a:t> </a:t>
            </a:r>
            <a:r>
              <a:rPr lang="ko-KR" altLang="en-US" dirty="0"/>
              <a:t>진행중이고 작년에 </a:t>
            </a:r>
            <a:r>
              <a:rPr lang="en-US" altLang="ko-KR" dirty="0"/>
              <a:t>v8 release</a:t>
            </a:r>
            <a:r>
              <a:rPr lang="ko-KR" altLang="en-US" dirty="0"/>
              <a:t> 가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54869-F69B-4888-B4DC-E636D3763E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8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CD1D9-9F18-4840-8111-92111FC8F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EEE7A-161C-784F-9641-1FFB3EDBD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7ED8-3975-B542-BC69-3664BB42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7922-788B-BA41-9A81-C886069F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BED3-229A-EF4E-958B-EAA7D9A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C2A-DEC5-8249-896F-0FE5BA15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BE781-A168-854F-9380-DC1883A7F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2E35-5EBD-504B-ABDF-74D124C3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3A52-56F5-6144-9D8C-2096133E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2282C-1130-7345-B08B-03455783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F7BB9-E0EF-1F45-8433-934B5DA0B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A429C-0B96-844F-9E5A-5D7982E5D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5F2E-2D5D-DD4A-B4CB-916284EC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56DE1-C428-1F46-AF01-095CC7F9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E3858-2487-F143-8AA0-06F0EFAB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B7E9-5E93-6E4D-B3C0-A40B7F64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 anchor="b">
            <a:no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8F7D-77EE-A949-BEEB-863F20AE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0"/>
            <a:ext cx="10515600" cy="6022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2CB78-B555-3B46-89BE-92AC3980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4107-FA29-C649-BB98-806B3191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D48A-514F-2447-B4E6-78642F2F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5A8CB-8DBE-4BBB-8973-8F5DD43569C6}"/>
              </a:ext>
            </a:extLst>
          </p:cNvPr>
          <p:cNvCxnSpPr/>
          <p:nvPr userDrawn="1"/>
        </p:nvCxnSpPr>
        <p:spPr>
          <a:xfrm>
            <a:off x="838200" y="620712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75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F4F5-139C-5D45-AC61-E06E6820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604FA-56FC-484B-BF15-A8E1927AC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E8FF8-8CFF-114B-B1FE-6B5301DE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446B-7B28-1D40-BAAF-9118D526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07DE-ED06-E047-BEF0-9535639B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7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73D9-61FA-F247-98F5-9D0B9606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A392-0FD8-874C-8578-43C2913E4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2F002-7D8F-3C42-A71A-ED595C383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B5C7-98B6-9A45-9C6F-E81CB2F3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1284D-5A94-A345-BFCC-6DB22672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4EC7-453C-1F49-9805-16FFD13A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24AF-1EC1-194B-B53C-E5FD84A7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FE9BC-EC63-744E-B82A-B0E40033A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8F9EF-B906-1744-A2EB-DC8FB9019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8FFE9-18C4-9C45-8EF9-8A5B8AA3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A50ED-A826-F14D-BC67-F71E6F724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B554E-2ECB-9841-ACAC-1E64A147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5DB29-E56C-6C47-9785-297B960F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4A7CD-8CE9-7D46-BD53-F0837D2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8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54ED-D0F6-7043-B40C-6A3A18AD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93AA3-6C89-DA47-AF24-D2883DD9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81FE7-4FD0-A840-8F89-32B2BF46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76241-94DF-014D-BAA6-B0296B02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6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5F8BF-59B9-624C-AAA9-93D020BD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E5DEC-365A-AE4F-941E-C9BBE807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9BE53-61F2-F64A-B782-1DC68E25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0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6291-3CC6-8341-A3A9-37B35CDB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3252-8F72-1B4F-9302-0E831CF35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99E3B-272B-9449-9F5F-C87017B5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C621-8469-6342-B176-F9B2EDB7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7076-B15A-E543-9001-AC4A0B51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D11B-EBCF-C042-94A4-EDFBE637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49DE-4714-F446-B111-93229FC7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770FB-B057-A045-B05D-C804DE8C1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A6B98-BB36-2C49-AA04-A9EB66C95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5C2AC-BC2E-1B42-ABC7-45FE533B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8E961-A3D9-0E42-AE08-A037EF9B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E56EC-B730-3642-AA40-C1E228B2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6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D9AC7-7C95-0F44-A4F7-A7B4094D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4D2-C444-A242-AAF9-307EED4D6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08FD5-BE3B-C643-9966-8915AA97A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C914-DCC6-9341-859F-4AA32CD7105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EE21A-655B-6D44-B93E-E0AA510AD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A78BA-191E-BC49-8599-CA4052ACA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9201-A6E5-FF45-9EA0-C33352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texportal.org/home/" TargetMode="Externa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texportal.org/home/tissueSummaryPage" TargetMode="Externa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texportal.org/home/gene/SHMT2" TargetMode="Externa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texportal.org/home/gene/SHMT2" TargetMode="Externa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" TargetMode="Externa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www.encodeproject.org/matrix/?type=Experiment&amp;control_type!=*&amp;status=released&amp;perturbed=false" TargetMode="Externa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8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3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www.ncbi.nlm.nih.gov/sites/GDSbrowser?acc=GDS4389" TargetMode="Externa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geo/tools/profileGraph.cgi?ID=GDS4389" TargetMode="External" /><Relationship Id="rId3" Type="http://schemas.openxmlformats.org/officeDocument/2006/relationships/image" Target="../media/image36.png" /><Relationship Id="rId7" Type="http://schemas.openxmlformats.org/officeDocument/2006/relationships/hyperlink" Target="https://www.ncbi.nlm.nih.gov/geo/gds/analyze/analyze.cgi?ID=GDS4389&amp;dist=0&amp;method=2" TargetMode="Externa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ncbi.nlm.nih.gov/geo/tools/profileGraph.cgi?ID=GDS4389:202404_s_at" TargetMode="External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57681" TargetMode="Externa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0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4.jpeg" /><Relationship Id="rId4" Type="http://schemas.openxmlformats.org/officeDocument/2006/relationships/image" Target="../media/image43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6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biobank.ndph.ox.ac.uk/showcase/showcase/exinfo/ShowcaseUserGuide.pdf" TargetMode="External" /><Relationship Id="rId4" Type="http://schemas.openxmlformats.org/officeDocument/2006/relationships/hyperlink" Target="https://www.ukbiobank.ac.uk/enable-your-research/about-our-data" TargetMode="Externa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bank.ndph.ox.ac.uk/showcase/" TargetMode="External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49.png" /><Relationship Id="rId4" Type="http://schemas.openxmlformats.org/officeDocument/2006/relationships/image" Target="../media/image48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3.png" /><Relationship Id="rId4" Type="http://schemas.openxmlformats.org/officeDocument/2006/relationships/image" Target="../media/image5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nomad.broadinstitute.org/gene/DNMT3B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nomad.broadinstitute.org/variant/20-31390222-T-G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nomad.broadinstitute.org/variant/20-31390222-T-G" TargetMode="Externa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937C-9DE0-F947-ADDC-953487D5A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통한 중개연구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“Public data repository </a:t>
            </a:r>
            <a:r>
              <a:rPr lang="ko-KR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활용</a:t>
            </a:r>
            <a:r>
              <a:rPr lang="en-US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C92E1-5B19-EB4C-A8AE-AC2542FB9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2021.06.28.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유태경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심형태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1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1ACA-8BF8-4810-B24F-B9BAE6AE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0844-FC78-40BD-8CCB-A2FC9D66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48" y="6394630"/>
            <a:ext cx="10253472" cy="4347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hlinkClick r:id="rId3"/>
              </a:rPr>
              <a:t>https://gtexportal.org/home/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25C35-82C8-4DC1-9A83-3272A7A5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2096"/>
            <a:ext cx="10372344" cy="554458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F6557B9-4036-41A9-8F9E-2B2DEE16CAAC}"/>
              </a:ext>
            </a:extLst>
          </p:cNvPr>
          <p:cNvSpPr/>
          <p:nvPr/>
        </p:nvSpPr>
        <p:spPr>
          <a:xfrm>
            <a:off x="891540" y="4105656"/>
            <a:ext cx="204216" cy="1371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6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899F-68B4-4C06-9EB3-E94BFF35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V8 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9B69-0ED0-4E61-84C6-0BF6A2D5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63" y="6382778"/>
            <a:ext cx="10515600" cy="46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https://www.gtexportal.org/home/tissueSummaryPage</a:t>
            </a:r>
            <a:r>
              <a:rPr lang="en-US" sz="1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5C8B2-0EFA-4688-BDD4-2117DE1E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25" y="2945812"/>
            <a:ext cx="9145276" cy="3372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D6C7D-D256-4E62-92D4-A454291FB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42" y="753373"/>
            <a:ext cx="5045021" cy="2237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E16B6-F3F9-4ED4-9EC7-0F50157A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146" y="666490"/>
            <a:ext cx="461074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9C33-448E-484B-AE58-17F0A65C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999FA-D996-42CB-BAB3-25C59358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5714"/>
            <a:ext cx="10515600" cy="431523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B4EC206-0D9E-4016-87FE-AA00A1E1D29C}"/>
              </a:ext>
            </a:extLst>
          </p:cNvPr>
          <p:cNvSpPr/>
          <p:nvPr/>
        </p:nvSpPr>
        <p:spPr>
          <a:xfrm rot="10800000">
            <a:off x="8085847" y="1398587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1E92E-8056-410F-8A22-168073EFAFDC}"/>
              </a:ext>
            </a:extLst>
          </p:cNvPr>
          <p:cNvSpPr txBox="1"/>
          <p:nvPr/>
        </p:nvSpPr>
        <p:spPr>
          <a:xfrm>
            <a:off x="5333238" y="2212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https://gtexportal.org/home/gene/SHMT2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63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EBB9-FFF5-4DF3-AEC0-67A2A45F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5294-B1A5-494F-82E0-038024F6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B7C1B-0F61-4774-9898-D6918573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7" b="976"/>
          <a:stretch/>
        </p:blipFill>
        <p:spPr>
          <a:xfrm>
            <a:off x="838200" y="665714"/>
            <a:ext cx="10515600" cy="6163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BD327-B4A5-4231-9518-48A396DC85F7}"/>
              </a:ext>
            </a:extLst>
          </p:cNvPr>
          <p:cNvSpPr txBox="1"/>
          <p:nvPr/>
        </p:nvSpPr>
        <p:spPr>
          <a:xfrm>
            <a:off x="5333238" y="2212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https://gtexportal.org/home/gene/SHMT2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783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61B8-0480-4998-A4BA-A2F7AD59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55B13-B468-4C48-B7F3-D458BA11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1075996"/>
            <a:ext cx="727811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03DB-B530-44E7-9E82-07390DBE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7A39-2CD3-4144-95CE-10E15609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https://www.encodeproject.org/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852-E26C-401B-A5B5-8A0530579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60" y="1342359"/>
            <a:ext cx="10515600" cy="49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3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AFE7-7A0F-4EA5-A88F-D9A7A96B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978FB-657E-40C9-B133-F94CC280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1050"/>
            <a:ext cx="10515600" cy="49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10E4-5711-400C-B80B-4EA4B143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C373-571A-4C13-B28E-980FAC88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87461-59D9-48E2-8A0F-F02BD490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8500"/>
            <a:ext cx="10533454" cy="602297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DB47A4D-13F3-4FDE-8F56-946E26BCA3D2}"/>
              </a:ext>
            </a:extLst>
          </p:cNvPr>
          <p:cNvSpPr/>
          <p:nvPr/>
        </p:nvSpPr>
        <p:spPr>
          <a:xfrm rot="16200000">
            <a:off x="1621724" y="1511829"/>
            <a:ext cx="202561" cy="4594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123F03D-A5E0-41BE-8332-A9D0B50754B9}"/>
              </a:ext>
            </a:extLst>
          </p:cNvPr>
          <p:cNvSpPr/>
          <p:nvPr/>
        </p:nvSpPr>
        <p:spPr>
          <a:xfrm rot="13688205">
            <a:off x="1615799" y="956997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1C61E-77AA-4D70-B9F0-481E86225474}"/>
              </a:ext>
            </a:extLst>
          </p:cNvPr>
          <p:cNvSpPr txBox="1"/>
          <p:nvPr/>
        </p:nvSpPr>
        <p:spPr>
          <a:xfrm>
            <a:off x="5148330" y="38096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https://www.encodeproject.org/matrix/?type=Experiment&amp;control_type!=*&amp;status=released&amp;perturbed=false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32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CA18-E537-42BF-AAE2-51BC146A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2CD9-F02F-49F9-9866-04797ACB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3A017-BFA1-49F3-B30A-49BA2627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89" y="698499"/>
            <a:ext cx="8007821" cy="60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9390-72BB-4D5F-B54E-A23B0080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E04CB4-722D-4CEC-87F5-2F1010B1E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56520"/>
            <a:ext cx="10393052" cy="43946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5AB9B-D5A2-4D0B-ADBB-6F8FCB08E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1" r="3776"/>
          <a:stretch/>
        </p:blipFill>
        <p:spPr>
          <a:xfrm>
            <a:off x="9034805" y="800721"/>
            <a:ext cx="2441543" cy="55016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12309FD-A66B-4EE9-A346-B64FB548D398}"/>
              </a:ext>
            </a:extLst>
          </p:cNvPr>
          <p:cNvSpPr/>
          <p:nvPr/>
        </p:nvSpPr>
        <p:spPr>
          <a:xfrm>
            <a:off x="1830205" y="5765709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9369B9D-13F3-4187-8775-B9D547687DCD}"/>
              </a:ext>
            </a:extLst>
          </p:cNvPr>
          <p:cNvSpPr/>
          <p:nvPr/>
        </p:nvSpPr>
        <p:spPr>
          <a:xfrm>
            <a:off x="10148373" y="650626"/>
            <a:ext cx="214406" cy="4247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1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D010-1AB8-4BA6-8CAD-2E8CEF37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0CC1-3553-4561-8633-19C269A9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(Rare Variants)</a:t>
            </a:r>
          </a:p>
          <a:p>
            <a:r>
              <a:rPr lang="en-US" dirty="0" err="1"/>
              <a:t>GTEx</a:t>
            </a:r>
            <a:r>
              <a:rPr lang="en-US" dirty="0"/>
              <a:t> (Tissue Specific Gene Expression and </a:t>
            </a:r>
            <a:r>
              <a:rPr lang="en-US" dirty="0" err="1"/>
              <a:t>eQTL</a:t>
            </a:r>
            <a:r>
              <a:rPr lang="en-US" dirty="0"/>
              <a:t>)</a:t>
            </a:r>
          </a:p>
          <a:p>
            <a:r>
              <a:rPr lang="en-US" dirty="0"/>
              <a:t>ENCODE (DNA Element)</a:t>
            </a:r>
          </a:p>
          <a:p>
            <a:r>
              <a:rPr lang="en-US" dirty="0"/>
              <a:t>GEO (Gene Expression Datasets and raw files from SRA)</a:t>
            </a:r>
          </a:p>
          <a:p>
            <a:r>
              <a:rPr lang="en-US" dirty="0"/>
              <a:t>UK Biobank (Some introductions)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5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F1E8-AB8A-4149-AC64-9A856A8E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F14256-7F4F-46E3-B4BF-226176D3C1B1}"/>
              </a:ext>
            </a:extLst>
          </p:cNvPr>
          <p:cNvGrpSpPr/>
          <p:nvPr/>
        </p:nvGrpSpPr>
        <p:grpSpPr>
          <a:xfrm>
            <a:off x="1583469" y="739229"/>
            <a:ext cx="9025061" cy="6090196"/>
            <a:chOff x="1421872" y="767804"/>
            <a:chExt cx="9025061" cy="60901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1F6F00-B618-44F1-9D86-A3DBADBA6CED}"/>
                </a:ext>
              </a:extLst>
            </p:cNvPr>
            <p:cNvGrpSpPr/>
            <p:nvPr/>
          </p:nvGrpSpPr>
          <p:grpSpPr>
            <a:xfrm>
              <a:off x="1440200" y="767804"/>
              <a:ext cx="8906524" cy="2790727"/>
              <a:chOff x="238801" y="1108173"/>
              <a:chExt cx="11115000" cy="34827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DD880A2-F132-4BAA-A168-A23E2D9C5C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769"/>
              <a:stretch/>
            </p:blipFill>
            <p:spPr>
              <a:xfrm>
                <a:off x="238801" y="1108173"/>
                <a:ext cx="11115000" cy="3057952"/>
              </a:xfrm>
              <a:prstGeom prst="rect">
                <a:avLst/>
              </a:prstGeom>
            </p:spPr>
          </p:pic>
          <p:sp>
            <p:nvSpPr>
              <p:cNvPr id="5" name="Arrow: Down 4">
                <a:extLst>
                  <a:ext uri="{FF2B5EF4-FFF2-40B4-BE49-F238E27FC236}">
                    <a16:creationId xmlns:a16="http://schemas.microsoft.com/office/drawing/2014/main" id="{9C6B0B1A-7020-474B-9788-D4E1521B74CD}"/>
                  </a:ext>
                </a:extLst>
              </p:cNvPr>
              <p:cNvSpPr/>
              <p:nvPr/>
            </p:nvSpPr>
            <p:spPr>
              <a:xfrm rot="10800000">
                <a:off x="5847394" y="4166125"/>
                <a:ext cx="214406" cy="424768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4CCBFE9C-5B1D-41ED-BDB4-5A0D7EFA75C8}"/>
                  </a:ext>
                </a:extLst>
              </p:cNvPr>
              <p:cNvSpPr/>
              <p:nvPr/>
            </p:nvSpPr>
            <p:spPr>
              <a:xfrm rot="10800000">
                <a:off x="5517456" y="3138603"/>
                <a:ext cx="214406" cy="424768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3C661C-1BBB-4A83-9DB2-B8383E739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257"/>
            <a:stretch/>
          </p:blipFill>
          <p:spPr>
            <a:xfrm>
              <a:off x="1421872" y="3680435"/>
              <a:ext cx="9025061" cy="3177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61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270C-2BEB-4083-9EDC-188704A2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Export to UCSC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118932-2737-4B46-B58F-658D7D9D9FF7}"/>
              </a:ext>
            </a:extLst>
          </p:cNvPr>
          <p:cNvGrpSpPr/>
          <p:nvPr/>
        </p:nvGrpSpPr>
        <p:grpSpPr>
          <a:xfrm>
            <a:off x="838200" y="698499"/>
            <a:ext cx="10515600" cy="2891205"/>
            <a:chOff x="559409" y="881353"/>
            <a:chExt cx="10983858" cy="2890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E22E3-E864-4BBC-AC99-24E9EFC80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423"/>
            <a:stretch/>
          </p:blipFill>
          <p:spPr>
            <a:xfrm>
              <a:off x="559409" y="881353"/>
              <a:ext cx="10983858" cy="2890548"/>
            </a:xfrm>
            <a:prstGeom prst="rect">
              <a:avLst/>
            </a:prstGeom>
          </p:spPr>
        </p:pic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B5BAAA07-F585-4BA5-A80A-C83C33A7CFC3}"/>
                </a:ext>
              </a:extLst>
            </p:cNvPr>
            <p:cNvSpPr/>
            <p:nvPr/>
          </p:nvSpPr>
          <p:spPr>
            <a:xfrm rot="13500000">
              <a:off x="3291885" y="1145039"/>
              <a:ext cx="171805" cy="3403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CB3D4598-D023-4745-8A50-33B8C015CC2A}"/>
                </a:ext>
              </a:extLst>
            </p:cNvPr>
            <p:cNvSpPr/>
            <p:nvPr/>
          </p:nvSpPr>
          <p:spPr>
            <a:xfrm rot="16200000">
              <a:off x="3302416" y="1619183"/>
              <a:ext cx="155298" cy="31038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94AE10-4DCB-4E68-B1D1-E1B0A426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09986"/>
            <a:ext cx="10515600" cy="27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0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E9A-D52F-482F-B02E-A16FFD2C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Export using UCSC Table Browser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7B085-E579-42E9-9075-A92860A1A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85105"/>
            <a:ext cx="10515600" cy="5602115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E2059FF-4621-49B0-83E6-158D246BDEF1}"/>
              </a:ext>
            </a:extLst>
          </p:cNvPr>
          <p:cNvSpPr/>
          <p:nvPr/>
        </p:nvSpPr>
        <p:spPr>
          <a:xfrm rot="16200000">
            <a:off x="618249" y="2296769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25F4930-B9DF-45DC-B03A-0A47D7D26BE8}"/>
              </a:ext>
            </a:extLst>
          </p:cNvPr>
          <p:cNvSpPr/>
          <p:nvPr/>
        </p:nvSpPr>
        <p:spPr>
          <a:xfrm rot="16200000">
            <a:off x="618247" y="5239996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38F145C-F392-4B70-990F-8B93EA42A7C0}"/>
              </a:ext>
            </a:extLst>
          </p:cNvPr>
          <p:cNvSpPr/>
          <p:nvPr/>
        </p:nvSpPr>
        <p:spPr>
          <a:xfrm rot="16200000">
            <a:off x="618250" y="5926294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82962-3727-49F6-B179-48E456EA5414}"/>
              </a:ext>
            </a:extLst>
          </p:cNvPr>
          <p:cNvSpPr txBox="1"/>
          <p:nvPr/>
        </p:nvSpPr>
        <p:spPr>
          <a:xfrm>
            <a:off x="2605640" y="5336836"/>
            <a:ext cx="111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Optional filename</a:t>
            </a:r>
          </a:p>
        </p:txBody>
      </p:sp>
    </p:spTree>
    <p:extLst>
      <p:ext uri="{BB962C8B-B14F-4D97-AF65-F5344CB8AC3E}">
        <p14:creationId xmlns:p14="http://schemas.microsoft.com/office/powerpoint/2010/main" val="136759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C918-2273-477E-91D9-39639A6D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a Example of UCSC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EAB6D-C640-459B-A853-E7196EF8F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"/>
          <a:stretch/>
        </p:blipFill>
        <p:spPr>
          <a:xfrm>
            <a:off x="838200" y="806662"/>
            <a:ext cx="10515600" cy="44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1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92D5-5F76-4A86-9C35-ED7F7AC5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download experiment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68EE-677A-44A1-84D7-EB0179C2F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09378-884A-440B-96B4-16D0F1E49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7"/>
          <a:stretch/>
        </p:blipFill>
        <p:spPr>
          <a:xfrm>
            <a:off x="838200" y="698500"/>
            <a:ext cx="10531299" cy="58737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E6A4AE5-9943-4F96-96FC-A03AB8EFA5B1}"/>
              </a:ext>
            </a:extLst>
          </p:cNvPr>
          <p:cNvSpPr/>
          <p:nvPr/>
        </p:nvSpPr>
        <p:spPr>
          <a:xfrm rot="10800000">
            <a:off x="5342647" y="3709987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48B2-DDE9-48AF-AE3D-F66DB726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/ download the links list using 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D3D19-2FB3-4503-BEA3-26F29D81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9" y="653731"/>
            <a:ext cx="10401300" cy="329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98399-3FBE-4E91-AA1E-04100053E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541"/>
          <a:stretch/>
        </p:blipFill>
        <p:spPr>
          <a:xfrm>
            <a:off x="862009" y="4084661"/>
            <a:ext cx="10401300" cy="24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91263B-D5BF-4B95-B80E-9FE276736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/>
          <a:stretch/>
        </p:blipFill>
        <p:spPr>
          <a:xfrm>
            <a:off x="923042" y="852144"/>
            <a:ext cx="10408905" cy="4578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619A7-56C4-45E6-9301-10D770D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14680-E9E3-41B1-A224-6925E82E4099}"/>
              </a:ext>
            </a:extLst>
          </p:cNvPr>
          <p:cNvSpPr/>
          <p:nvPr/>
        </p:nvSpPr>
        <p:spPr>
          <a:xfrm>
            <a:off x="923043" y="4699001"/>
            <a:ext cx="1943100" cy="674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7BF1901-E1C8-4090-A4DB-F1B8C9699656}"/>
              </a:ext>
            </a:extLst>
          </p:cNvPr>
          <p:cNvSpPr/>
          <p:nvPr/>
        </p:nvSpPr>
        <p:spPr>
          <a:xfrm rot="16200000">
            <a:off x="8353652" y="3282399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5B05B-2137-4FB9-A832-B798756E62B4}"/>
              </a:ext>
            </a:extLst>
          </p:cNvPr>
          <p:cNvSpPr txBox="1"/>
          <p:nvPr/>
        </p:nvSpPr>
        <p:spPr>
          <a:xfrm>
            <a:off x="1181673" y="6005856"/>
            <a:ext cx="98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Generally, a study using high-throughput sequencing provides its sequencing data by GEO </a:t>
            </a:r>
            <a:r>
              <a:rPr lang="en-US" b="1" i="1" dirty="0"/>
              <a:t>Accession No.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DC84B-F89D-4E22-A11C-9BF98C3D5520}"/>
              </a:ext>
            </a:extLst>
          </p:cNvPr>
          <p:cNvSpPr txBox="1"/>
          <p:nvPr/>
        </p:nvSpPr>
        <p:spPr>
          <a:xfrm>
            <a:off x="5045298" y="553347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https://www.ncbi.nlm.nih.gov/geo/</a:t>
            </a:r>
          </a:p>
        </p:txBody>
      </p:sp>
    </p:spTree>
    <p:extLst>
      <p:ext uri="{BB962C8B-B14F-4D97-AF65-F5344CB8AC3E}">
        <p14:creationId xmlns:p14="http://schemas.microsoft.com/office/powerpoint/2010/main" val="409266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C13F-11F7-4BC5-9CBF-5CC6E38C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Pre-curated Dataset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19751-0672-4F21-933A-D87529CD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8501"/>
            <a:ext cx="10515600" cy="577956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89D6E3D-A184-41AF-80B1-7E0D5AE89947}"/>
              </a:ext>
            </a:extLst>
          </p:cNvPr>
          <p:cNvSpPr/>
          <p:nvPr/>
        </p:nvSpPr>
        <p:spPr>
          <a:xfrm rot="16200000">
            <a:off x="2105253" y="1024974"/>
            <a:ext cx="146699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A7D674B-C423-48D6-953A-C4D0FAC5BBC4}"/>
              </a:ext>
            </a:extLst>
          </p:cNvPr>
          <p:cNvSpPr/>
          <p:nvPr/>
        </p:nvSpPr>
        <p:spPr>
          <a:xfrm rot="16200000">
            <a:off x="618248" y="1767924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B490372-B82B-4170-B61C-EC1D1017A817}"/>
              </a:ext>
            </a:extLst>
          </p:cNvPr>
          <p:cNvSpPr/>
          <p:nvPr/>
        </p:nvSpPr>
        <p:spPr>
          <a:xfrm rot="16200000">
            <a:off x="2398454" y="4844499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434E-04BA-412B-8770-67EDCCA1B186}"/>
              </a:ext>
            </a:extLst>
          </p:cNvPr>
          <p:cNvSpPr txBox="1"/>
          <p:nvPr/>
        </p:nvSpPr>
        <p:spPr>
          <a:xfrm>
            <a:off x="2325204" y="6466806"/>
            <a:ext cx="809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https://www.ncbi.nlm.nih.gov/sites/GDSbrowser?acc=GDS4389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948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1DA1-33EE-47A7-917C-338F3CD5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Pre-curated Dataset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B9A61-405F-4AE6-A9B8-BB54C1DDEAB0}"/>
              </a:ext>
            </a:extLst>
          </p:cNvPr>
          <p:cNvGrpSpPr/>
          <p:nvPr/>
        </p:nvGrpSpPr>
        <p:grpSpPr>
          <a:xfrm>
            <a:off x="838200" y="827685"/>
            <a:ext cx="10572519" cy="5202630"/>
            <a:chOff x="838200" y="827685"/>
            <a:chExt cx="10572519" cy="5202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F1ABB3-BDFF-44C3-B528-049D749A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827685"/>
              <a:ext cx="10572519" cy="5202630"/>
            </a:xfrm>
            <a:prstGeom prst="rect">
              <a:avLst/>
            </a:prstGeom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26DD2DB3-9EF3-48D3-9651-E98BC7E4DE04}"/>
                </a:ext>
              </a:extLst>
            </p:cNvPr>
            <p:cNvSpPr/>
            <p:nvPr/>
          </p:nvSpPr>
          <p:spPr>
            <a:xfrm rot="16200000">
              <a:off x="3995412" y="4943575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D5402F-D9F2-4736-ADD3-5C598122E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81" y="4540518"/>
            <a:ext cx="6008457" cy="1539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C4E-0949-4030-8546-8894EA513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69" y="4547439"/>
            <a:ext cx="5280479" cy="155267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19C8307-2062-473A-AAAF-B8DB7751E4C9}"/>
              </a:ext>
            </a:extLst>
          </p:cNvPr>
          <p:cNvGrpSpPr/>
          <p:nvPr/>
        </p:nvGrpSpPr>
        <p:grpSpPr>
          <a:xfrm>
            <a:off x="1567899" y="6000485"/>
            <a:ext cx="8274601" cy="890892"/>
            <a:chOff x="1567899" y="6050050"/>
            <a:chExt cx="10164755" cy="10943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F0901E-2EF0-4964-B375-AFA1A3F06A8A}"/>
                </a:ext>
              </a:extLst>
            </p:cNvPr>
            <p:cNvSpPr txBox="1"/>
            <p:nvPr/>
          </p:nvSpPr>
          <p:spPr>
            <a:xfrm>
              <a:off x="1866900" y="6050050"/>
              <a:ext cx="98657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6"/>
                </a:rPr>
                <a:t>https://www.ncbi.nlm.nih.gov/geo/tools/profileGraph.cgi?ID=GDS4389:202404_s_at</a:t>
              </a:r>
              <a:r>
                <a:rPr lang="en-US" sz="1400" dirty="0"/>
                <a:t> (COL1A2 Marker) 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0226E897-13BE-4166-AF8B-B49D4E7DBF31}"/>
                </a:ext>
              </a:extLst>
            </p:cNvPr>
            <p:cNvSpPr/>
            <p:nvPr/>
          </p:nvSpPr>
          <p:spPr>
            <a:xfrm rot="16200000">
              <a:off x="1641149" y="6104974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60701-3568-48C0-9FFB-4157CF1E217B}"/>
                </a:ext>
              </a:extLst>
            </p:cNvPr>
            <p:cNvSpPr txBox="1"/>
            <p:nvPr/>
          </p:nvSpPr>
          <p:spPr>
            <a:xfrm>
              <a:off x="1866899" y="6425044"/>
              <a:ext cx="98657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7"/>
                </a:rPr>
                <a:t>https://www.ncbi.nlm.nih.gov/geo/gds/analyze/analyze.cgi?ID=GDS4389&amp;dist=0&amp;method=2</a:t>
              </a:r>
              <a:r>
                <a:rPr lang="en-US" sz="1400" dirty="0"/>
                <a:t> (Heatmap)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57AD30B5-436A-4F09-9D7C-2472E552C98B}"/>
                </a:ext>
              </a:extLst>
            </p:cNvPr>
            <p:cNvSpPr/>
            <p:nvPr/>
          </p:nvSpPr>
          <p:spPr>
            <a:xfrm rot="16200000">
              <a:off x="1641149" y="6463109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C769A5-D4B3-45BE-929E-5FF738D0B3D8}"/>
                </a:ext>
              </a:extLst>
            </p:cNvPr>
            <p:cNvSpPr txBox="1"/>
            <p:nvPr/>
          </p:nvSpPr>
          <p:spPr>
            <a:xfrm>
              <a:off x="1861102" y="6766365"/>
              <a:ext cx="8306764" cy="378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8"/>
                </a:rPr>
                <a:t>https://www.ncbi.nlm.nih.gov/geo/tools/profileGraph.cgi?ID=GDS4389</a:t>
              </a:r>
              <a:r>
                <a:rPr lang="en-US" sz="1400" dirty="0"/>
                <a:t> (Profile Graph)</a:t>
              </a: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DF7CDC8E-A1BB-4BBF-82E2-461D6A701CE5}"/>
                </a:ext>
              </a:extLst>
            </p:cNvPr>
            <p:cNvSpPr/>
            <p:nvPr/>
          </p:nvSpPr>
          <p:spPr>
            <a:xfrm rot="16200000">
              <a:off x="1641149" y="6786423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4045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CFD3-7394-468B-A19A-FBD8107A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/ General Series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7DB0-597A-40C0-A9AE-16CF1AB6A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78959"/>
            <a:ext cx="10515600" cy="615046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C136A2C-4DAC-49F7-A459-79F4836E505F}"/>
              </a:ext>
            </a:extLst>
          </p:cNvPr>
          <p:cNvSpPr/>
          <p:nvPr/>
        </p:nvSpPr>
        <p:spPr>
          <a:xfrm rot="16200000">
            <a:off x="707699" y="1879375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3855993-7E7F-461D-A38A-134801AF014C}"/>
              </a:ext>
            </a:extLst>
          </p:cNvPr>
          <p:cNvSpPr/>
          <p:nvPr/>
        </p:nvSpPr>
        <p:spPr>
          <a:xfrm rot="16200000">
            <a:off x="8494387" y="1886050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4609D0F-8E29-43D8-B9C4-9CA818A0A8B3}"/>
              </a:ext>
            </a:extLst>
          </p:cNvPr>
          <p:cNvSpPr/>
          <p:nvPr/>
        </p:nvSpPr>
        <p:spPr>
          <a:xfrm rot="16200000">
            <a:off x="2674612" y="2809975"/>
            <a:ext cx="146702" cy="2932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B8E1-61D2-4E7D-A7F2-B2B761A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0D9BC-3F95-47E8-B405-DE2D8DA74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"/>
          <a:stretch/>
        </p:blipFill>
        <p:spPr>
          <a:xfrm>
            <a:off x="838200" y="698500"/>
            <a:ext cx="6672249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50530-2141-4435-80AE-75411AC5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77" y="3273984"/>
            <a:ext cx="7562024" cy="344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1BF2E-6BFD-4BAC-B5BE-65B2E1F7A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950" y="1966876"/>
            <a:ext cx="3292750" cy="10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7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3CA9CC7-C26E-40CA-96C7-582AACBC952B}"/>
              </a:ext>
            </a:extLst>
          </p:cNvPr>
          <p:cNvSpPr txBox="1"/>
          <p:nvPr/>
        </p:nvSpPr>
        <p:spPr>
          <a:xfrm>
            <a:off x="838200" y="743635"/>
            <a:ext cx="694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https://www.ncbi.nlm.nih.gov/geo/query/acc.cgi?acc=GSE157681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7C5BF1-ACB3-4392-B29E-15437FA2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47" y="1250177"/>
            <a:ext cx="7020905" cy="453453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4633C88-5B0B-43C5-AA12-4C6CD2B7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/>
          <a:lstStyle/>
          <a:p>
            <a:r>
              <a:rPr lang="en-US" dirty="0"/>
              <a:t>GEO / General Series Example</a:t>
            </a:r>
          </a:p>
        </p:txBody>
      </p:sp>
    </p:spTree>
    <p:extLst>
      <p:ext uri="{BB962C8B-B14F-4D97-AF65-F5344CB8AC3E}">
        <p14:creationId xmlns:p14="http://schemas.microsoft.com/office/powerpoint/2010/main" val="357313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FED31BC-FF36-4613-97E4-23C9321D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"/>
            <a:ext cx="10515600" cy="577850"/>
          </a:xfrm>
        </p:spPr>
        <p:txBody>
          <a:bodyPr/>
          <a:lstStyle/>
          <a:p>
            <a:r>
              <a:rPr lang="en-US" dirty="0"/>
              <a:t>GEO / General Series Example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6997DD-2F1A-4878-8DCB-3C38612DF2C0}"/>
              </a:ext>
            </a:extLst>
          </p:cNvPr>
          <p:cNvGrpSpPr/>
          <p:nvPr/>
        </p:nvGrpSpPr>
        <p:grpSpPr>
          <a:xfrm>
            <a:off x="1230678" y="1366002"/>
            <a:ext cx="9730643" cy="3801005"/>
            <a:chOff x="838200" y="657997"/>
            <a:chExt cx="9730643" cy="3801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9B33D-2C91-4D1D-9518-B498D97D7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657997"/>
              <a:ext cx="6925642" cy="380100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4075CE-E15C-4A77-8EC0-2C3BD7F48B2D}"/>
                </a:ext>
              </a:extLst>
            </p:cNvPr>
            <p:cNvGrpSpPr/>
            <p:nvPr/>
          </p:nvGrpSpPr>
          <p:grpSpPr>
            <a:xfrm>
              <a:off x="6096000" y="1107985"/>
              <a:ext cx="3847342" cy="646331"/>
              <a:chOff x="6096000" y="1787985"/>
              <a:chExt cx="3847342" cy="646331"/>
            </a:xfrm>
          </p:grpSpPr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3050571A-EEDA-421C-993E-24E27E0B913E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41DB5-E6AD-4C36-A3B4-319020B59D5C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2504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Information of each samples</a:t>
                </a:r>
              </a:p>
              <a:p>
                <a:r>
                  <a:rPr lang="en-US" dirty="0"/>
                  <a:t>(NGS only) link to each data SRA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919C49-79D2-41FA-9F52-553556AC572C}"/>
                </a:ext>
              </a:extLst>
            </p:cNvPr>
            <p:cNvGrpSpPr/>
            <p:nvPr/>
          </p:nvGrpSpPr>
          <p:grpSpPr>
            <a:xfrm>
              <a:off x="6036314" y="2924085"/>
              <a:ext cx="4060862" cy="369332"/>
              <a:chOff x="6096000" y="1787985"/>
              <a:chExt cx="4060862" cy="369332"/>
            </a:xfrm>
          </p:grpSpPr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71FA5327-0FDD-4D94-9FD8-BB79DE6156E6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1FFB29-6367-4E00-BD98-5C7454FCD093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463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(microarray only) normalized data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8AB649-C8A9-40A9-9253-D5034C124237}"/>
                </a:ext>
              </a:extLst>
            </p:cNvPr>
            <p:cNvGrpSpPr/>
            <p:nvPr/>
          </p:nvGrpSpPr>
          <p:grpSpPr>
            <a:xfrm>
              <a:off x="6036314" y="3520985"/>
              <a:ext cx="4532529" cy="369332"/>
              <a:chOff x="6096000" y="1787985"/>
              <a:chExt cx="4532529" cy="369332"/>
            </a:xfrm>
          </p:grpSpPr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38C6DA80-05FC-4178-A07F-B9307F02F8D0}"/>
                  </a:ext>
                </a:extLst>
              </p:cNvPr>
              <p:cNvSpPr/>
              <p:nvPr/>
            </p:nvSpPr>
            <p:spPr>
              <a:xfrm rot="16200000">
                <a:off x="6169250" y="1826050"/>
                <a:ext cx="146702" cy="29320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771A05-D08A-48B5-87F0-EF7CCF55D61E}"/>
                  </a:ext>
                </a:extLst>
              </p:cNvPr>
              <p:cNvSpPr txBox="1"/>
              <p:nvPr/>
            </p:nvSpPr>
            <p:spPr>
              <a:xfrm>
                <a:off x="6692900" y="1787985"/>
                <a:ext cx="3935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Generally, normalized or raw count data</a:t>
                </a:r>
              </a:p>
            </p:txBody>
          </p:sp>
        </p:grpSp>
        <p:sp>
          <p:nvSpPr>
            <p:cNvPr id="20" name="Arrow: Down 5">
              <a:extLst>
                <a:ext uri="{FF2B5EF4-FFF2-40B4-BE49-F238E27FC236}">
                  <a16:creationId xmlns:a16="http://schemas.microsoft.com/office/drawing/2014/main" id="{0534D72F-82EE-44D1-A660-FE0ACD7B2206}"/>
                </a:ext>
              </a:extLst>
            </p:cNvPr>
            <p:cNvSpPr/>
            <p:nvPr/>
          </p:nvSpPr>
          <p:spPr>
            <a:xfrm rot="16200000">
              <a:off x="2983598" y="2089946"/>
              <a:ext cx="146702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F14387-1DC7-4C9F-AB0D-458F32F7C232}"/>
                </a:ext>
              </a:extLst>
            </p:cNvPr>
            <p:cNvSpPr txBox="1"/>
            <p:nvPr/>
          </p:nvSpPr>
          <p:spPr>
            <a:xfrm>
              <a:off x="3339363" y="2067517"/>
              <a:ext cx="4469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(NGS only) Can download raw </a:t>
              </a:r>
              <a:r>
                <a:rPr lang="en-US" dirty="0" err="1"/>
                <a:t>fastq</a:t>
              </a:r>
              <a:r>
                <a:rPr lang="en-US" dirty="0"/>
                <a:t> from SRA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45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37D67-81FB-47DF-B9C6-65129DFF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Biobank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45D28A-1FA5-4326-BAA2-B79F0C2DB3C1}"/>
              </a:ext>
            </a:extLst>
          </p:cNvPr>
          <p:cNvGrpSpPr/>
          <p:nvPr/>
        </p:nvGrpSpPr>
        <p:grpSpPr>
          <a:xfrm>
            <a:off x="909231" y="1191271"/>
            <a:ext cx="4590906" cy="4982636"/>
            <a:chOff x="5880478" y="1316735"/>
            <a:chExt cx="4590906" cy="49826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E4FBB4-9AC9-4C52-86C5-B484DC0DB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478" y="1316735"/>
              <a:ext cx="4590906" cy="47273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B9BCE4-3B98-429D-B3ED-4C8B2941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0660" y="6089792"/>
              <a:ext cx="2829320" cy="209579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845EE-B5DE-4F75-9044-7465E4D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821505"/>
            <a:ext cx="4263189" cy="5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F0013-E646-41D7-B2B6-62CAD884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322D1E-D38B-4BF4-89A8-01C1ED272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84"/>
          <a:stretch/>
        </p:blipFill>
        <p:spPr>
          <a:xfrm>
            <a:off x="838200" y="781541"/>
            <a:ext cx="6325483" cy="2492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1D250C-9896-42EC-80EE-69216154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531" y="2673769"/>
            <a:ext cx="8455134" cy="40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75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AF706-3C34-4BE4-A8CC-15AE0C67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| Data Overview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1872-86F3-4A05-A5D3-E237DDE4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38" y="1370309"/>
            <a:ext cx="7125694" cy="5277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C124B-DD35-46EF-88A8-7102C47F0DD5}"/>
              </a:ext>
            </a:extLst>
          </p:cNvPr>
          <p:cNvSpPr txBox="1"/>
          <p:nvPr/>
        </p:nvSpPr>
        <p:spPr>
          <a:xfrm>
            <a:off x="838200" y="680270"/>
            <a:ext cx="659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https://www.ukbiobank.ac.uk/enable-your-research/about-our-data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28D85-5A2D-4434-8E56-32523C2EE767}"/>
              </a:ext>
            </a:extLst>
          </p:cNvPr>
          <p:cNvSpPr txBox="1"/>
          <p:nvPr/>
        </p:nvSpPr>
        <p:spPr>
          <a:xfrm>
            <a:off x="838199" y="1000977"/>
            <a:ext cx="833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https://biobank.ndph.ox.ac.uk/showcase/showcase/exinfo/ShowcaseUserGuide.pdf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112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EBE6-531A-45FB-BAD7-F1C9CDA9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showcase for phenotype information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9A991-BE09-47C1-A1F0-8F2A1944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https://biobank.ndph.ox.ac.uk/showcase/</a:t>
            </a:r>
            <a:r>
              <a:rPr 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6177A-165E-423F-8BC0-FB5AF6AE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639960"/>
            <a:ext cx="7727723" cy="4866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7C760F-82F3-44CD-AF6A-7D2EC7B8E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" t="6157" r="2601" b="3977"/>
          <a:stretch/>
        </p:blipFill>
        <p:spPr>
          <a:xfrm>
            <a:off x="8045552" y="1517910"/>
            <a:ext cx="2708173" cy="12236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40E813-C625-4657-8B21-9EA155A5751C}"/>
              </a:ext>
            </a:extLst>
          </p:cNvPr>
          <p:cNvCxnSpPr/>
          <p:nvPr/>
        </p:nvCxnSpPr>
        <p:spPr>
          <a:xfrm flipV="1">
            <a:off x="4981575" y="2181225"/>
            <a:ext cx="2943225" cy="1400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0182BDE-1C91-4A19-9F6F-5E785379E6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700"/>
          <a:stretch/>
        </p:blipFill>
        <p:spPr>
          <a:xfrm>
            <a:off x="7366576" y="2946362"/>
            <a:ext cx="4415046" cy="27305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7D285E-A73B-4065-B95B-983EB781E5D9}"/>
              </a:ext>
            </a:extLst>
          </p:cNvPr>
          <p:cNvCxnSpPr>
            <a:cxnSpLocks/>
          </p:cNvCxnSpPr>
          <p:nvPr/>
        </p:nvCxnSpPr>
        <p:spPr>
          <a:xfrm flipV="1">
            <a:off x="4981575" y="4122665"/>
            <a:ext cx="23850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15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D6A47-821E-4AE2-9A42-012F01A7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Biobank Access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3E518-07F2-473C-81E8-DEAE1BBB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422021"/>
            <a:ext cx="3432048" cy="25902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898105-5DCE-40BF-8EA1-28456CC64EB8}"/>
              </a:ext>
            </a:extLst>
          </p:cNvPr>
          <p:cNvGrpSpPr/>
          <p:nvPr/>
        </p:nvGrpSpPr>
        <p:grpSpPr>
          <a:xfrm>
            <a:off x="6184893" y="766318"/>
            <a:ext cx="4675130" cy="5623159"/>
            <a:chOff x="5995249" y="742964"/>
            <a:chExt cx="5174975" cy="6224363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B77F12BF-FDCE-4D2C-89DE-C1CE9DB3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5249" y="2260302"/>
              <a:ext cx="5174975" cy="4707025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4CA8E25-EEF5-4F3C-B5EB-FD5187A5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2088" y="742964"/>
              <a:ext cx="4981296" cy="13794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CD28A3-E0C9-4094-A22B-5131A80C373B}"/>
              </a:ext>
            </a:extLst>
          </p:cNvPr>
          <p:cNvSpPr txBox="1"/>
          <p:nvPr/>
        </p:nvSpPr>
        <p:spPr>
          <a:xfrm>
            <a:off x="923544" y="969264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받기 위해서 가입</a:t>
            </a:r>
            <a:r>
              <a:rPr lang="en-US" altLang="ko-KR" dirty="0"/>
              <a:t>, </a:t>
            </a:r>
            <a:r>
              <a:rPr lang="ko-KR" altLang="en-US" dirty="0"/>
              <a:t>승인절차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제공 비용이 청구될 수 있음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0635-939F-4BCB-AF47-8986DAF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F3F0-0501-41C4-81C5-9B9D8139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0"/>
            <a:ext cx="10515600" cy="528248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8723E-C7C0-4D54-8515-7550FD6F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"/>
          <a:stretch/>
        </p:blipFill>
        <p:spPr>
          <a:xfrm>
            <a:off x="838200" y="698500"/>
            <a:ext cx="10515600" cy="5282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94D8C-60CA-42D0-9307-85030B265C03}"/>
              </a:ext>
            </a:extLst>
          </p:cNvPr>
          <p:cNvSpPr/>
          <p:nvPr/>
        </p:nvSpPr>
        <p:spPr>
          <a:xfrm>
            <a:off x="7978261" y="6073062"/>
            <a:ext cx="337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gnomad.broadinstitute.org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8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2D73-779E-4C10-AAC2-C67E9745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gene information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E30E-2851-4B23-BFD5-2DA7C7A5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8501"/>
            <a:ext cx="10034016" cy="57471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7C6A0-97F8-4F6E-B112-E6B8926D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721979"/>
            <a:ext cx="10515600" cy="5745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C82F6F-07A1-4644-B45D-0AD277DCD26E}"/>
              </a:ext>
            </a:extLst>
          </p:cNvPr>
          <p:cNvSpPr/>
          <p:nvPr/>
        </p:nvSpPr>
        <p:spPr>
          <a:xfrm>
            <a:off x="5486400" y="3502152"/>
            <a:ext cx="4407408" cy="46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E36BF-753B-422F-905C-A5648FADD4A9}"/>
              </a:ext>
            </a:extLst>
          </p:cNvPr>
          <p:cNvSpPr txBox="1"/>
          <p:nvPr/>
        </p:nvSpPr>
        <p:spPr>
          <a:xfrm>
            <a:off x="2807970" y="646009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https://gnomad.broadinstitute.org/gene/DNMT3B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07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5F54-B804-41FE-B887-55ADA385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gene information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6255-A0CE-49CE-B4CB-DE4B2D98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0734"/>
            <a:ext cx="10390632" cy="2704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600" dirty="0">
                <a:hlinkClick r:id="rId3"/>
              </a:rPr>
              <a:t>https://gnomad.broadinstitute.org/variant/20-31390222-T-G</a:t>
            </a:r>
            <a:r>
              <a:rPr lang="en-US" sz="1600" dirty="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24ABC5-6588-44C1-A5B9-1C13C2F3D9A4}"/>
              </a:ext>
            </a:extLst>
          </p:cNvPr>
          <p:cNvGrpSpPr/>
          <p:nvPr/>
        </p:nvGrpSpPr>
        <p:grpSpPr>
          <a:xfrm>
            <a:off x="2126538" y="640042"/>
            <a:ext cx="7352561" cy="5686401"/>
            <a:chOff x="2126538" y="640042"/>
            <a:chExt cx="7938924" cy="6139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49ED8C-6F60-46E6-8774-6778E099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6538" y="640042"/>
              <a:ext cx="7938924" cy="6139889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B4134D7E-BF42-4828-92FA-D736199846E2}"/>
                </a:ext>
              </a:extLst>
            </p:cNvPr>
            <p:cNvSpPr/>
            <p:nvPr/>
          </p:nvSpPr>
          <p:spPr>
            <a:xfrm rot="16200000">
              <a:off x="2524352" y="6253192"/>
              <a:ext cx="146699" cy="2932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018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52D2-8EB1-4BE3-8D22-7D434FB1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/ information of specific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9C28-A84C-4806-B7F0-525FC36F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72965-49A9-449A-A2ED-A8207B72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9"/>
          <a:stretch/>
        </p:blipFill>
        <p:spPr>
          <a:xfrm>
            <a:off x="963168" y="679097"/>
            <a:ext cx="10265664" cy="596970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069450-BB59-4D59-B06B-9A0F03916C07}"/>
              </a:ext>
            </a:extLst>
          </p:cNvPr>
          <p:cNvSpPr txBox="1">
            <a:spLocks/>
          </p:cNvSpPr>
          <p:nvPr/>
        </p:nvSpPr>
        <p:spPr>
          <a:xfrm>
            <a:off x="838200" y="6530734"/>
            <a:ext cx="10390632" cy="270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>
                <a:hlinkClick r:id="rId4"/>
              </a:rPr>
              <a:t>https://gnomad.broadinstitute.org/variant/20-31390222-T-G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88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49D8-DFEE-43A8-AC68-ACDB453D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939A0-6F72-4391-A60C-98A43C85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21" y="762199"/>
            <a:ext cx="6823267" cy="606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4CFB9-0371-453C-B091-5470B01F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35" y="606425"/>
            <a:ext cx="6549237" cy="61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DCF4-FB82-46B6-ACA7-6884B671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7850"/>
          </a:xfrm>
        </p:spPr>
        <p:txBody>
          <a:bodyPr/>
          <a:lstStyle/>
          <a:p>
            <a:r>
              <a:rPr lang="en-US" dirty="0" err="1"/>
              <a:t>GTEx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EE5F96-3009-41D9-8990-D2E30598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152525"/>
            <a:ext cx="32956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ED69A-E0E8-4120-B9AE-64EF682A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48" y="1316654"/>
            <a:ext cx="8190351" cy="39465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5B45-B00A-4006-844F-0AE20467D358}"/>
              </a:ext>
            </a:extLst>
          </p:cNvPr>
          <p:cNvSpPr/>
          <p:nvPr/>
        </p:nvSpPr>
        <p:spPr>
          <a:xfrm>
            <a:off x="9861550" y="3644900"/>
            <a:ext cx="1746250" cy="146050"/>
          </a:xfrm>
          <a:prstGeom prst="rect">
            <a:avLst/>
          </a:prstGeom>
          <a:solidFill>
            <a:srgbClr val="99FF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1B623-294F-4C93-9842-4856E580FAAA}"/>
              </a:ext>
            </a:extLst>
          </p:cNvPr>
          <p:cNvSpPr/>
          <p:nvPr/>
        </p:nvSpPr>
        <p:spPr>
          <a:xfrm>
            <a:off x="6699250" y="3790950"/>
            <a:ext cx="2032000" cy="146050"/>
          </a:xfrm>
          <a:prstGeom prst="rect">
            <a:avLst/>
          </a:prstGeom>
          <a:solidFill>
            <a:srgbClr val="99FF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4926BE9BD57F5429FE1E9DADAB9006F" ma:contentTypeVersion="6" ma:contentTypeDescription="새 문서를 만듭니다." ma:contentTypeScope="" ma:versionID="510130455ba8d2e2948550eb8c18ad69">
  <xsd:schema xmlns:xsd="http://www.w3.org/2001/XMLSchema" xmlns:xs="http://www.w3.org/2001/XMLSchema" xmlns:p="http://schemas.microsoft.com/office/2006/metadata/properties" xmlns:ns2="91561e12-d6b7-49fb-8b62-c23466091029" targetNamespace="http://schemas.microsoft.com/office/2006/metadata/properties" ma:root="true" ma:fieldsID="ca84079609e6cb3c949699e536dcf3f8" ns2:_="">
    <xsd:import namespace="91561e12-d6b7-49fb-8b62-c234660910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61e12-d6b7-49fb-8b62-c234660910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74BB97-C18B-46FF-8A67-AD412603BFA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561e12-d6b7-49fb-8b62-c23466091029"/>
  </ds:schemaRefs>
</ds:datastoreItem>
</file>

<file path=customXml/itemProps2.xml><?xml version="1.0" encoding="utf-8"?>
<ds:datastoreItem xmlns:ds="http://schemas.openxmlformats.org/officeDocument/2006/customXml" ds:itemID="{10B3C1B7-CFDC-410D-A584-92E9DA625326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42A1BA36-3790-4482-9F1A-E375DA74D8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2402</Words>
  <Application>Microsoft Office PowerPoint</Application>
  <PresentationFormat>Widescreen</PresentationFormat>
  <Paragraphs>139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NGS를 통한 중개연구 “Public data repository 활용”</vt:lpstr>
      <vt:lpstr>Outline</vt:lpstr>
      <vt:lpstr>gnomAD</vt:lpstr>
      <vt:lpstr>gnomAD</vt:lpstr>
      <vt:lpstr>gnomAD / gene information example</vt:lpstr>
      <vt:lpstr>gnomAD / gene information example</vt:lpstr>
      <vt:lpstr>gnomAD / information of specific variants</vt:lpstr>
      <vt:lpstr>PowerPoint Presentation</vt:lpstr>
      <vt:lpstr>GTEx</vt:lpstr>
      <vt:lpstr>GTEx</vt:lpstr>
      <vt:lpstr>GTEx V8 Dataset Summary</vt:lpstr>
      <vt:lpstr>GTEx example Data</vt:lpstr>
      <vt:lpstr>GTEx</vt:lpstr>
      <vt:lpstr>PowerPoint Presentation</vt:lpstr>
      <vt:lpstr>ENCODE </vt:lpstr>
      <vt:lpstr>ENCODE </vt:lpstr>
      <vt:lpstr>ENCODE</vt:lpstr>
      <vt:lpstr>ENCODE</vt:lpstr>
      <vt:lpstr>ENCODE</vt:lpstr>
      <vt:lpstr>ENCODE</vt:lpstr>
      <vt:lpstr>ENCODE / Export to UCSC</vt:lpstr>
      <vt:lpstr>ENCODE / Export using UCSC Table Browser </vt:lpstr>
      <vt:lpstr>ENCODE / a Example of UCSC output</vt:lpstr>
      <vt:lpstr>ENCODE / download experiment datasets</vt:lpstr>
      <vt:lpstr>ENCODE / download the links list using download</vt:lpstr>
      <vt:lpstr>GEO</vt:lpstr>
      <vt:lpstr>GEO / Pre-curated Dataset Example</vt:lpstr>
      <vt:lpstr>GEO / Pre-curated Dataset Example</vt:lpstr>
      <vt:lpstr>GEO / General Series Example</vt:lpstr>
      <vt:lpstr>GEO / General Series Example</vt:lpstr>
      <vt:lpstr>GEO / General Series Example</vt:lpstr>
      <vt:lpstr>Biobank </vt:lpstr>
      <vt:lpstr>UK Biobank</vt:lpstr>
      <vt:lpstr>UK Biobank | Data Overview</vt:lpstr>
      <vt:lpstr>UK Biobank showcase for phenotype information</vt:lpstr>
      <vt:lpstr>UK Biobank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NGS를 통한 중개연구 “Public data repository 활용”</dc:title>
  <dc:creator>Microsoft Office User</dc:creator>
  <cp:lastModifiedBy>심 형태</cp:lastModifiedBy>
  <cp:revision>19</cp:revision>
  <dcterms:created xsi:type="dcterms:W3CDTF">2019-07-12T04:02:25Z</dcterms:created>
  <dcterms:modified xsi:type="dcterms:W3CDTF">2021-06-28T05:47:54Z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0x010100C4926BE9BD57F5429FE1E9DADAB9006F</vt:lpwstr>
  </property>
</Properties>
</file>